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375" r:id="rId2"/>
    <p:sldId id="407" r:id="rId3"/>
    <p:sldId id="414" r:id="rId4"/>
    <p:sldId id="425" r:id="rId5"/>
    <p:sldId id="426" r:id="rId6"/>
    <p:sldId id="305" r:id="rId7"/>
    <p:sldId id="416" r:id="rId8"/>
    <p:sldId id="418" r:id="rId9"/>
    <p:sldId id="419" r:id="rId10"/>
    <p:sldId id="423" r:id="rId11"/>
    <p:sldId id="429" r:id="rId12"/>
    <p:sldId id="424" r:id="rId13"/>
    <p:sldId id="420" r:id="rId14"/>
    <p:sldId id="267" r:id="rId15"/>
    <p:sldId id="427" r:id="rId16"/>
    <p:sldId id="270" r:id="rId17"/>
    <p:sldId id="271" r:id="rId18"/>
    <p:sldId id="269" r:id="rId19"/>
    <p:sldId id="272" r:id="rId20"/>
    <p:sldId id="428" r:id="rId21"/>
    <p:sldId id="274" r:id="rId22"/>
    <p:sldId id="412" r:id="rId23"/>
    <p:sldId id="413" r:id="rId24"/>
    <p:sldId id="384" r:id="rId25"/>
    <p:sldId id="273" r:id="rId26"/>
    <p:sldId id="298" r:id="rId27"/>
    <p:sldId id="392" r:id="rId28"/>
    <p:sldId id="406" r:id="rId29"/>
    <p:sldId id="303" r:id="rId30"/>
    <p:sldId id="304" r:id="rId31"/>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3CE"/>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54444" autoAdjust="0"/>
  </p:normalViewPr>
  <p:slideViewPr>
    <p:cSldViewPr snapToGrid="0" snapToObjects="1">
      <p:cViewPr varScale="1">
        <p:scale>
          <a:sx n="57" d="100"/>
          <a:sy n="57" d="100"/>
        </p:scale>
        <p:origin x="2256" y="44"/>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0" d="100"/>
          <a:sy n="80" d="100"/>
        </p:scale>
        <p:origin x="2736"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10/10/2020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10/10/2020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考察なります。まずコーディング時間が短縮された要因です。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つで，ステートレス」な設計となっていることである．関数で実現することが簡素なので，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90294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考察なります。まずコーディング時間が短縮された要因です。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つで，ステートレス」な設計となっていることである．関数で実現することが簡素なので，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12</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なお，本論文におけるビジネスアジリティの向上とは，サービスリリースまでの開発期間が短縮されることで，迅速なサービス提供が可能となることを指す．</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13</a:t>
            </a:fld>
            <a:endParaRPr kumimoji="1" lang="ja-JP" altLang="en-US"/>
          </a:p>
        </p:txBody>
      </p:sp>
    </p:spTree>
    <p:extLst>
      <p:ext uri="{BB962C8B-B14F-4D97-AF65-F5344CB8AC3E}">
        <p14:creationId xmlns:p14="http://schemas.microsoft.com/office/powerpoint/2010/main" val="51035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9c12679eb0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9c12679eb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課題が二つあることを明言する。</a:t>
            </a:r>
            <a:r>
              <a:rPr lang="en-US" altLang="ja-JP" dirty="0"/>
              <a:t>(</a:t>
            </a:r>
            <a:r>
              <a:rPr lang="ja-JP" altLang="en-US" dirty="0"/>
              <a:t>課題は〇と</a:t>
            </a:r>
            <a:r>
              <a:rPr lang="en-US" altLang="ja-JP" dirty="0"/>
              <a:t>×</a:t>
            </a:r>
            <a:r>
              <a:rPr lang="ja-JP" altLang="en-US" dirty="0"/>
              <a:t>でまず〇を説明します。</a:t>
            </a:r>
            <a:r>
              <a:rPr lang="en-US" altLang="ja-JP" dirty="0"/>
              <a:t>)</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検証作業時においても、開発者の得意とする言語を選択してコーディングを行ったため、複数言語が混在した。</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サーバレスアーキテクチャを保守していく上で、開発言語を選択することが望ましい。</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t>
            </a:r>
            <a:r>
              <a:rPr lang="ja-JP" altLang="en-US" sz="1200" dirty="0"/>
              <a:t>システム拡張とかで、費用の面から別言語が混在する・・・というようなことを避けたい</a:t>
            </a:r>
            <a:r>
              <a:rPr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dk1"/>
                </a:solidFill>
                <a:latin typeface="Meiryo"/>
                <a:ea typeface="Meiryo"/>
                <a:cs typeface="Meiryo"/>
                <a:sym typeface="Meiryo"/>
              </a:rPr>
              <a:t>・プログラム開発言語の標準化</a:t>
            </a:r>
            <a:endParaRPr lang="en-US" altLang="ja-JP" sz="1200" dirty="0">
              <a:solidFill>
                <a:schemeClr val="dk1"/>
              </a:solidFill>
              <a:latin typeface="Meiryo"/>
              <a:ea typeface="Meiryo"/>
              <a:cs typeface="Meiryo"/>
              <a:sym typeface="Meiry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dk1"/>
                </a:solidFill>
                <a:latin typeface="Meiryo"/>
                <a:ea typeface="Meiryo"/>
                <a:cs typeface="Meiryo"/>
                <a:sym typeface="Meiryo"/>
              </a:rPr>
              <a:t>・参画メンバーの保有スキル</a:t>
            </a:r>
            <a:r>
              <a:rPr lang="ja-JP" altLang="en-US" sz="1050" dirty="0">
                <a:solidFill>
                  <a:schemeClr val="dk1"/>
                </a:solidFill>
                <a:latin typeface="Meiryo"/>
                <a:ea typeface="Meiryo"/>
                <a:cs typeface="Meiryo"/>
                <a:sym typeface="Meiryo"/>
              </a:rPr>
              <a:t>　</a:t>
            </a:r>
          </a:p>
          <a:p>
            <a:pPr marL="0" lvl="0" indent="0" algn="l" rtl="0">
              <a:spcBef>
                <a:spcPts val="0"/>
              </a:spcBef>
              <a:spcAft>
                <a:spcPts val="0"/>
              </a:spcAft>
              <a:buNone/>
            </a:pPr>
            <a:endParaRPr dirty="0"/>
          </a:p>
        </p:txBody>
      </p:sp>
      <p:sp>
        <p:nvSpPr>
          <p:cNvPr id="555" name="Google Shape;555;g9c12679eb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9c12679eb0_0_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9c12679eb0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検証では、システム構築にあたり事前学習を述べ</a:t>
            </a:r>
            <a:r>
              <a:rPr lang="en-US" altLang="ja-JP" dirty="0"/>
              <a:t>1</a:t>
            </a:r>
            <a:r>
              <a:rPr lang="ja-JP" altLang="en-US" dirty="0"/>
              <a:t>か月行った。</a:t>
            </a:r>
            <a:endParaRPr lang="en-US" altLang="ja-JP" dirty="0"/>
          </a:p>
          <a:p>
            <a:pPr marL="0" lvl="0" indent="0" algn="l" rtl="0">
              <a:spcBef>
                <a:spcPts val="0"/>
              </a:spcBef>
              <a:spcAft>
                <a:spcPts val="0"/>
              </a:spcAft>
              <a:buNone/>
            </a:pPr>
            <a:r>
              <a:rPr lang="ja-JP" altLang="en-US" dirty="0"/>
              <a:t>学習内容はコーディング、環境構築、仕様理解の</a:t>
            </a:r>
            <a:r>
              <a:rPr lang="en-US" altLang="ja-JP" dirty="0"/>
              <a:t>3</a:t>
            </a:r>
            <a:r>
              <a:rPr lang="ja-JP" altLang="en-US" dirty="0"/>
              <a:t>点。</a:t>
            </a:r>
            <a:endParaRPr lang="en-US" altLang="ja-JP" dirty="0"/>
          </a:p>
          <a:p>
            <a:pPr marL="0" lvl="0" indent="0" algn="l" rtl="0">
              <a:spcBef>
                <a:spcPts val="0"/>
              </a:spcBef>
              <a:spcAft>
                <a:spcPts val="0"/>
              </a:spcAft>
              <a:buNone/>
            </a:pPr>
            <a:r>
              <a:rPr lang="ja-JP" altLang="en-US" dirty="0"/>
              <a:t>企業レベルのシステムを構築するのであれば、さらに膨大な知識とスキルが必要になるため、組織ぐるみの教育体制が必要でしょう。</a:t>
            </a:r>
            <a:endParaRPr dirty="0"/>
          </a:p>
        </p:txBody>
      </p:sp>
      <p:sp>
        <p:nvSpPr>
          <p:cNvPr id="576" name="Google Shape;576;g9c12679eb0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690250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c12679eb0_0_8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9c12679eb0_0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en-US" dirty="0"/>
              <a:t>また、</a:t>
            </a:r>
            <a:r>
              <a:rPr lang="en-US" altLang="ja-JP" dirty="0"/>
              <a:t>AWS</a:t>
            </a:r>
            <a:r>
              <a:rPr lang="ja-JP" altLang="en-US" dirty="0"/>
              <a:t>では</a:t>
            </a:r>
            <a:r>
              <a:rPr lang="en-US" altLang="ja-JP" dirty="0"/>
              <a:t>2020</a:t>
            </a:r>
            <a:r>
              <a:rPr lang="ja-JP" altLang="en-US" dirty="0"/>
              <a:t>年</a:t>
            </a:r>
            <a:r>
              <a:rPr lang="en-US" altLang="ja-JP" dirty="0"/>
              <a:t>3</a:t>
            </a:r>
            <a:r>
              <a:rPr lang="ja-JP" altLang="en-US" dirty="0"/>
              <a:t>月においても</a:t>
            </a:r>
            <a:r>
              <a:rPr lang="en-US" altLang="ja-JP" dirty="0"/>
              <a:t>175</a:t>
            </a:r>
            <a:r>
              <a:rPr lang="ja-JP" altLang="en-US" dirty="0"/>
              <a:t>を超える主要なサービスがあり、</a:t>
            </a:r>
            <a:endParaRPr lang="en-US" altLang="ja-JP" dirty="0"/>
          </a:p>
          <a:p>
            <a:pPr marL="0" lvl="0" indent="0" algn="l" rtl="0">
              <a:spcBef>
                <a:spcPts val="0"/>
              </a:spcBef>
              <a:spcAft>
                <a:spcPts val="0"/>
              </a:spcAft>
              <a:buNone/>
            </a:pPr>
            <a:r>
              <a:rPr lang="ja-JP" altLang="en-US" dirty="0"/>
              <a:t>日々新しいサービスが開発されている。そのため、継続的な学習が要求される。</a:t>
            </a:r>
            <a:endParaRPr dirty="0"/>
          </a:p>
        </p:txBody>
      </p:sp>
      <p:sp>
        <p:nvSpPr>
          <p:cNvPr id="584" name="Google Shape;584;g9c12679eb0_0_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c12679eb0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9c12679eb0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有識者が存在していたとしても，各部門・領域に点在している状態では，組織としてエンタープライズレベルの開発を推進していくことは難しい．</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そのため，クラウドを用いた開発を進めていくためには，ノウハウを集約した専門組織を設立し，領域横断的な人材育成を行うことが望ましい．</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indent="139700" algn="just"/>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a:t>
            </a:r>
            <a:r>
              <a:rPr lang="ja-JP" altLang="en-US" sz="1800" kern="100" dirty="0">
                <a:solidFill>
                  <a:srgbClr val="000000"/>
                </a:solidFill>
                <a:effectLst/>
                <a:latin typeface="Times New Roman" panose="02020603050405020304" pitchFamily="18" charset="0"/>
                <a:ea typeface="ＭＳ 明朝" panose="02020609040205080304" pitchFamily="17" charset="-128"/>
              </a:rPr>
              <a:t>修正箇所</a:t>
            </a:r>
            <a:r>
              <a:rPr lang="en-US" altLang="ja-JP" sz="1800" kern="100" dirty="0">
                <a:solidFill>
                  <a:srgbClr val="000000"/>
                </a:solidFill>
                <a:effectLst/>
                <a:latin typeface="Times New Roman" panose="02020603050405020304" pitchFamily="18" charset="0"/>
                <a:ea typeface="ＭＳ 明朝" panose="02020609040205080304" pitchFamily="17" charset="-128"/>
              </a:rPr>
              <a:t>】</a:t>
            </a:r>
          </a:p>
          <a:p>
            <a:pPr indent="139700" algn="just"/>
            <a:r>
              <a:rPr lang="ja-JP" altLang="en-US" sz="1800" kern="100" dirty="0">
                <a:solidFill>
                  <a:srgbClr val="000000"/>
                </a:solidFill>
                <a:effectLst/>
                <a:latin typeface="Times New Roman" panose="02020603050405020304" pitchFamily="18" charset="0"/>
                <a:ea typeface="ＭＳ 明朝" panose="02020609040205080304" pitchFamily="17" charset="-128"/>
              </a:rPr>
              <a:t>課題と提言を分ける。</a:t>
            </a:r>
            <a:r>
              <a:rPr lang="en-US" altLang="ja-JP" sz="1800" kern="100" dirty="0">
                <a:solidFill>
                  <a:srgbClr val="000000"/>
                </a:solidFill>
                <a:effectLst/>
                <a:latin typeface="Times New Roman" panose="02020603050405020304" pitchFamily="18" charset="0"/>
                <a:ea typeface="ＭＳ 明朝" panose="02020609040205080304" pitchFamily="17" charset="-128"/>
              </a:rPr>
              <a:t>(</a:t>
            </a:r>
            <a:r>
              <a:rPr lang="ja-JP" altLang="en-US" sz="1800" kern="100" dirty="0">
                <a:solidFill>
                  <a:srgbClr val="000000"/>
                </a:solidFill>
                <a:effectLst/>
                <a:latin typeface="Times New Roman" panose="02020603050405020304" pitchFamily="18" charset="0"/>
                <a:ea typeface="ＭＳ 明朝" panose="02020609040205080304" pitchFamily="17" charset="-128"/>
              </a:rPr>
              <a:t>課題と提言があいまい</a:t>
            </a:r>
            <a:r>
              <a:rPr lang="en-US" altLang="ja-JP" sz="1800" kern="100" dirty="0">
                <a:solidFill>
                  <a:srgbClr val="000000"/>
                </a:solidFill>
                <a:effectLst/>
                <a:latin typeface="Times New Roman" panose="02020603050405020304" pitchFamily="18" charset="0"/>
                <a:ea typeface="ＭＳ 明朝" panose="02020609040205080304" pitchFamily="17" charset="-128"/>
              </a:rPr>
              <a:t>)</a:t>
            </a:r>
          </a:p>
          <a:p>
            <a:pPr indent="139700" algn="just"/>
            <a:r>
              <a:rPr lang="ja-JP" altLang="en-US" sz="1800" kern="100" dirty="0">
                <a:solidFill>
                  <a:srgbClr val="000000"/>
                </a:solidFill>
                <a:effectLst/>
                <a:latin typeface="Times New Roman" panose="02020603050405020304" pitchFamily="18" charset="0"/>
                <a:ea typeface="ＭＳ 明朝" panose="02020609040205080304" pitchFamily="17" charset="-128"/>
              </a:rPr>
              <a:t>それか提言はスライド内に明記する。</a:t>
            </a:r>
            <a:endParaRPr lang="ja-JP" altLang="ja-JP" sz="1800" kern="100" dirty="0">
              <a:effectLst/>
              <a:latin typeface="Times New Roman" panose="02020603050405020304" pitchFamily="18" charset="0"/>
              <a:ea typeface="ＭＳ 明朝" panose="02020609040205080304" pitchFamily="17" charset="-128"/>
            </a:endParaRPr>
          </a:p>
        </p:txBody>
      </p:sp>
      <p:sp>
        <p:nvSpPr>
          <p:cNvPr id="592" name="Google Shape;592;g9c12679eb0_0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9c12679eb0_0_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9c12679eb0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6" name="Google Shape;576;g9c12679eb0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9baf6d60bb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9baf6d60bb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サーバレスアーキテクチャーを適用し運用業務を省力化することで，運用に割いていたコスト・人員を開発業務に充てられるため，よりスピーディな開発が可能になると考える．</a:t>
            </a:r>
            <a:endParaRPr dirty="0"/>
          </a:p>
        </p:txBody>
      </p:sp>
      <p:sp>
        <p:nvSpPr>
          <p:cNvPr id="599" name="Google Shape;599;g9baf6d60bb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総括を最後に入れる。</a:t>
            </a:r>
            <a:endParaRPr kumimoji="1" lang="en-US" altLang="ja-JP" dirty="0"/>
          </a:p>
          <a:p>
            <a:r>
              <a:rPr kumimoji="1" lang="ja-JP" altLang="en-US" dirty="0"/>
              <a:t>⇒総まとめ</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9baf6d60bb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9baf6d60bb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各アプリケーションを疎に結合させることで，</a:t>
            </a:r>
            <a:r>
              <a:rPr lang="ja-JP" altLang="en-US" sz="1800" kern="100" dirty="0">
                <a:solidFill>
                  <a:srgbClr val="000000"/>
                </a:solidFill>
                <a:effectLst/>
                <a:latin typeface="Times New Roman" panose="02020603050405020304" pitchFamily="18" charset="0"/>
                <a:ea typeface="ＭＳ 明朝" panose="02020609040205080304" pitchFamily="17" charset="-128"/>
              </a:rPr>
              <a:t>つまりマイクロサービス化させることで、</a:t>
            </a:r>
            <a:r>
              <a:rPr lang="ja-JP" altLang="ja-JP" sz="1800" kern="100" dirty="0">
                <a:solidFill>
                  <a:srgbClr val="000000"/>
                </a:solidFill>
                <a:effectLst/>
                <a:latin typeface="Times New Roman" panose="02020603050405020304" pitchFamily="18" charset="0"/>
                <a:ea typeface="ＭＳ 明朝" panose="02020609040205080304" pitchFamily="17" charset="-128"/>
              </a:rPr>
              <a:t>機能追加・仕様変更時の際も対応範囲を局所化でき，低コスト・短納期で開発が可能であると考える．</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また上記の観点に加え，ドメイン駆動設計やアジャイル開発を組み合わせることで，より大きな効果が期待される．</a:t>
            </a:r>
            <a:endParaRPr lang="ja-JP" altLang="ja-JP" sz="1800" kern="100" dirty="0">
              <a:effectLst/>
              <a:latin typeface="Times New Roman" panose="02020603050405020304" pitchFamily="18" charset="0"/>
              <a:ea typeface="ＭＳ 明朝" panose="02020609040205080304" pitchFamily="17" charset="-128"/>
            </a:endParaRPr>
          </a:p>
          <a:p>
            <a:pPr marL="0" lvl="0" indent="0" algn="l" rtl="0">
              <a:spcBef>
                <a:spcPts val="0"/>
              </a:spcBef>
              <a:spcAft>
                <a:spcPts val="0"/>
              </a:spcAft>
              <a:buNone/>
            </a:pPr>
            <a:endParaRPr dirty="0"/>
          </a:p>
        </p:txBody>
      </p:sp>
      <p:sp>
        <p:nvSpPr>
          <p:cNvPr id="606" name="Google Shape;606;g9baf6d60bb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c12679eb0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g9c12679eb0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g9c12679eb0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22</a:t>
            </a:fld>
            <a:endParaRPr kumimoji="1" lang="ja-JP" altLang="en-US"/>
          </a:p>
        </p:txBody>
      </p:sp>
    </p:spTree>
    <p:extLst>
      <p:ext uri="{BB962C8B-B14F-4D97-AF65-F5344CB8AC3E}">
        <p14:creationId xmlns:p14="http://schemas.microsoft.com/office/powerpoint/2010/main" val="419341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24</a:t>
            </a:fld>
            <a:endParaRPr kumimoji="1" lang="ja-JP" altLang="en-US"/>
          </a:p>
        </p:txBody>
      </p:sp>
    </p:spTree>
    <p:extLst>
      <p:ext uri="{BB962C8B-B14F-4D97-AF65-F5344CB8AC3E}">
        <p14:creationId xmlns:p14="http://schemas.microsoft.com/office/powerpoint/2010/main" val="1713941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25</a:t>
            </a:fld>
            <a:endParaRPr kumimoji="1" lang="ja-JP" altLang="en-US"/>
          </a:p>
        </p:txBody>
      </p:sp>
    </p:spTree>
    <p:extLst>
      <p:ext uri="{BB962C8B-B14F-4D97-AF65-F5344CB8AC3E}">
        <p14:creationId xmlns:p14="http://schemas.microsoft.com/office/powerpoint/2010/main" val="2524354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26</a:t>
            </a:fld>
            <a:endParaRPr kumimoji="1" lang="ja-JP" altLang="en-US"/>
          </a:p>
        </p:txBody>
      </p:sp>
    </p:spTree>
    <p:extLst>
      <p:ext uri="{BB962C8B-B14F-4D97-AF65-F5344CB8AC3E}">
        <p14:creationId xmlns:p14="http://schemas.microsoft.com/office/powerpoint/2010/main" val="3992278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27</a:t>
            </a:fld>
            <a:endParaRPr kumimoji="1" lang="ja-JP" altLang="en-US"/>
          </a:p>
        </p:txBody>
      </p:sp>
    </p:spTree>
    <p:extLst>
      <p:ext uri="{BB962C8B-B14F-4D97-AF65-F5344CB8AC3E}">
        <p14:creationId xmlns:p14="http://schemas.microsoft.com/office/powerpoint/2010/main" val="3080543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28</a:t>
            </a:fld>
            <a:endParaRPr kumimoji="1" lang="ja-JP" altLang="en-US"/>
          </a:p>
        </p:txBody>
      </p:sp>
    </p:spTree>
    <p:extLst>
      <p:ext uri="{BB962C8B-B14F-4D97-AF65-F5344CB8AC3E}">
        <p14:creationId xmlns:p14="http://schemas.microsoft.com/office/powerpoint/2010/main" val="2024617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29</a:t>
            </a:fld>
            <a:endParaRPr kumimoji="1" lang="ja-JP" altLang="en-US"/>
          </a:p>
        </p:txBody>
      </p:sp>
    </p:spTree>
    <p:extLst>
      <p:ext uri="{BB962C8B-B14F-4D97-AF65-F5344CB8AC3E}">
        <p14:creationId xmlns:p14="http://schemas.microsoft.com/office/powerpoint/2010/main" val="90226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30</a:t>
            </a:fld>
            <a:endParaRPr kumimoji="1" lang="ja-JP" altLang="en-US"/>
          </a:p>
        </p:txBody>
      </p:sp>
    </p:spTree>
    <p:extLst>
      <p:ext uri="{BB962C8B-B14F-4D97-AF65-F5344CB8AC3E}">
        <p14:creationId xmlns:p14="http://schemas.microsoft.com/office/powerpoint/2010/main" val="300074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150433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使用するグッズ購買サイトのシステム構成です。グッズ選定理由は、</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政府がキャッシュレス決済を推進しており，</a:t>
            </a:r>
            <a:r>
              <a:rPr lang="en-US" altLang="ja-JP" sz="1200" kern="100" dirty="0">
                <a:solidFill>
                  <a:srgbClr val="000000"/>
                </a:solidFill>
                <a:effectLst/>
                <a:latin typeface="Times New Roman" panose="02020603050405020304" pitchFamily="18" charset="0"/>
                <a:ea typeface="ＭＳ 明朝" panose="02020609040205080304" pitchFamily="17" charset="-128"/>
              </a:rPr>
              <a:t>EC</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サイトの立ち上げが増加すると考えたためである</a:t>
            </a:r>
            <a:r>
              <a:rPr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検証作業に際し、グッズ購買サイトの要求仕様を纏め、その要求仕様にもとづき、</a:t>
            </a:r>
            <a:r>
              <a:rPr kumimoji="1" lang="en-US" altLang="ja-JP" dirty="0"/>
              <a:t>AWS Samples</a:t>
            </a:r>
            <a:r>
              <a:rPr kumimoji="1" lang="ja-JP" altLang="en-US" dirty="0"/>
              <a:t>から類似のシステム構成を取得。</a:t>
            </a: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3090710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671361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キャプション付きコンテンツ_1">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114300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754105"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1143000"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0" name="直線​​コネクタ(S) 9">
            <a:extLst>
              <a:ext uri="{FF2B5EF4-FFF2-40B4-BE49-F238E27FC236}">
                <a16:creationId xmlns:a16="http://schemas.microsoft.com/office/drawing/2014/main" id="{F2E583C8-CCA8-BB4A-B8AA-4ED85B62E67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10/10/2020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2020/10/10</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10/10/2020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10/10/2020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2020/10/10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10/10/2020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10/10/2020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10/10/2020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画像とキャプション_1">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概要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4F2F473-1441-4DA5-A7A9-BA2D58533C23}" type="datetime1">
              <a:rPr lang="ja-JP" altLang="en-US" noProof="0" smtClean="0"/>
              <a:t>2020/10/10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124412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124412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124412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515382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5157905"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5157905"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10/10/2020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10/10/2020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10/10/2020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2020/10/10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22"/>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22"/>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22"/>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1537283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2020/10/10</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2020/10/10</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2020/10/10</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2020/10/10</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2020/10/10</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10/10/2020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 id="2147483707" r:id="rId41"/>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hyperlink" Target="https://aws.amazon.com/jp/serverless/build-a-web-app/" TargetMode="External"/><Relationship Id="rId2" Type="http://schemas.openxmlformats.org/officeDocument/2006/relationships/notesSlide" Target="../notesSlides/notesSlide18.xml"/><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9.xml"/><Relationship Id="rId1" Type="http://schemas.openxmlformats.org/officeDocument/2006/relationships/slideLayout" Target="../slideLayouts/slideLayout3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pngimg.com/download/662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pngimg.com/download/6628"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pngimg.com/download/662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a:t>サーバレスアーキテクチャーの適用による</a:t>
            </a:r>
            <a:br>
              <a:rPr lang="en-US" altLang="ja-JP" dirty="0"/>
            </a:br>
            <a:r>
              <a:rPr lang="ja-JP" altLang="ja-JP"/>
              <a:t>システム開発期間短縮効果の検証</a:t>
            </a:r>
            <a:endParaRPr lang="ja-JP" altLang="en-US">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0" y="1326019"/>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Meiryo UI" panose="020B0604030504040204" pitchFamily="34" charset="-128"/>
                <a:ea typeface="Meiryo UI" panose="020B0604030504040204" pitchFamily="34" charset="-128"/>
              </a:rPr>
              <a:t>Lambda</a:t>
            </a:r>
            <a:r>
              <a:rPr kumimoji="1" lang="ja-JP" altLang="en-US" sz="3000" dirty="0">
                <a:solidFill>
                  <a:schemeClr val="tx1"/>
                </a:solidFill>
                <a:latin typeface="Meiryo UI" panose="020B0604030504040204" pitchFamily="34" charset="-128"/>
                <a:ea typeface="Meiryo UI" panose="020B0604030504040204" pitchFamily="34" charset="-128"/>
              </a:rPr>
              <a:t>関数は、</a:t>
            </a:r>
            <a:endParaRPr kumimoji="1" lang="en-US" altLang="ja-JP" sz="3000" dirty="0">
              <a:solidFill>
                <a:schemeClr val="tx1"/>
              </a:solidFill>
              <a:latin typeface="Meiryo UI" panose="020B0604030504040204" pitchFamily="34" charset="-128"/>
              <a:ea typeface="Meiryo UI" panose="020B0604030504040204" pitchFamily="34" charset="-128"/>
            </a:endParaRPr>
          </a:p>
          <a:p>
            <a:r>
              <a:rPr kumimoji="1" lang="ja-JP" altLang="en-US" sz="3000" dirty="0">
                <a:solidFill>
                  <a:schemeClr val="tx1"/>
                </a:solidFill>
                <a:latin typeface="Meiryo UI" panose="020B0604030504040204" pitchFamily="34" charset="-128"/>
                <a:ea typeface="Meiryo UI" panose="020B0604030504040204" pitchFamily="34" charset="-128"/>
              </a:rPr>
              <a:t>　</a:t>
            </a:r>
            <a:r>
              <a:rPr kumimoji="1" lang="en-US" altLang="ja-JP" sz="3000" dirty="0">
                <a:solidFill>
                  <a:schemeClr val="tx1"/>
                </a:solidFill>
                <a:latin typeface="Meiryo UI" panose="020B0604030504040204" pitchFamily="34" charset="-128"/>
                <a:ea typeface="Meiryo UI" panose="020B0604030504040204" pitchFamily="34" charset="-128"/>
              </a:rPr>
              <a:t>『</a:t>
            </a:r>
            <a:r>
              <a:rPr kumimoji="1" lang="ja-JP" altLang="en-US" sz="3000" dirty="0">
                <a:solidFill>
                  <a:schemeClr val="tx1"/>
                </a:solidFill>
                <a:latin typeface="Meiryo UI" panose="020B0604030504040204" pitchFamily="34" charset="-128"/>
                <a:ea typeface="Meiryo UI" panose="020B0604030504040204" pitchFamily="34" charset="-128"/>
              </a:rPr>
              <a:t>目的が</a:t>
            </a:r>
            <a:r>
              <a:rPr kumimoji="1" lang="en-US" altLang="ja-JP" sz="3000" dirty="0">
                <a:solidFill>
                  <a:schemeClr val="tx1"/>
                </a:solidFill>
                <a:latin typeface="Meiryo UI" panose="020B0604030504040204" pitchFamily="34" charset="-128"/>
                <a:ea typeface="Meiryo UI" panose="020B0604030504040204" pitchFamily="34" charset="-128"/>
              </a:rPr>
              <a:t>1</a:t>
            </a:r>
            <a:r>
              <a:rPr kumimoji="1" lang="ja-JP" altLang="en-US" sz="3000" dirty="0">
                <a:solidFill>
                  <a:schemeClr val="tx1"/>
                </a:solidFill>
                <a:latin typeface="Meiryo UI" panose="020B0604030504040204" pitchFamily="34" charset="-128"/>
                <a:ea typeface="Meiryo UI" panose="020B0604030504040204" pitchFamily="34" charset="-128"/>
              </a:rPr>
              <a:t>つもしくは</a:t>
            </a:r>
            <a:r>
              <a:rPr kumimoji="1" lang="en-US" altLang="ja-JP" sz="3000" dirty="0">
                <a:solidFill>
                  <a:schemeClr val="tx1"/>
                </a:solidFill>
                <a:latin typeface="Meiryo UI" panose="020B0604030504040204" pitchFamily="34" charset="-128"/>
                <a:ea typeface="Meiryo UI" panose="020B0604030504040204" pitchFamily="34" charset="-128"/>
              </a:rPr>
              <a:t>2</a:t>
            </a:r>
            <a:r>
              <a:rPr kumimoji="1" lang="ja-JP" altLang="en-US" sz="3000" dirty="0">
                <a:solidFill>
                  <a:schemeClr val="tx1"/>
                </a:solidFill>
                <a:latin typeface="Meiryo UI" panose="020B0604030504040204" pitchFamily="34" charset="-128"/>
                <a:ea typeface="Meiryo UI" panose="020B0604030504040204" pitchFamily="34" charset="-128"/>
              </a:rPr>
              <a:t>つで，ステートレス</a:t>
            </a:r>
            <a:r>
              <a:rPr kumimoji="1" lang="en-US" altLang="ja-JP" sz="3000" dirty="0">
                <a:solidFill>
                  <a:schemeClr val="tx1"/>
                </a:solidFill>
                <a:latin typeface="Meiryo UI" panose="020B0604030504040204" pitchFamily="34" charset="-128"/>
                <a:ea typeface="Meiryo UI" panose="020B0604030504040204" pitchFamily="34" charset="-128"/>
              </a:rPr>
              <a:t>』</a:t>
            </a:r>
            <a:r>
              <a:rPr kumimoji="1" lang="ja-JP" altLang="en-US" sz="3000" dirty="0">
                <a:solidFill>
                  <a:schemeClr val="tx1"/>
                </a:solidFill>
                <a:latin typeface="Meiryo UI" panose="020B0604030504040204" pitchFamily="34" charset="-128"/>
                <a:ea typeface="Meiryo UI" panose="020B0604030504040204" pitchFamily="34" charset="-128"/>
              </a:rPr>
              <a:t>な設計</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a:t>
            </a:r>
            <a:r>
              <a:rPr lang="ja-JP" altLang="en-US" sz="2000" u="sng" dirty="0"/>
              <a:t>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708717"/>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spTree>
    <p:extLst>
      <p:ext uri="{BB962C8B-B14F-4D97-AF65-F5344CB8AC3E}">
        <p14:creationId xmlns:p14="http://schemas.microsoft.com/office/powerpoint/2010/main" val="38232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dirty="0">
                <a:solidFill>
                  <a:schemeClr val="tx1"/>
                </a:solidFill>
                <a:latin typeface="メイリオ" panose="020B0604030504040204" pitchFamily="50" charset="-128"/>
                <a:ea typeface="メイリオ" panose="020B0604030504040204" pitchFamily="50" charset="-128"/>
              </a:rPr>
              <a:t>つもしくは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a:t>
            </a:r>
            <a:r>
              <a:rPr lang="ja-JP" altLang="en-US" sz="2000" u="sng" dirty="0"/>
              <a:t>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spTree>
    <p:extLst>
      <p:ext uri="{BB962C8B-B14F-4D97-AF65-F5344CB8AC3E}">
        <p14:creationId xmlns:p14="http://schemas.microsoft.com/office/powerpoint/2010/main" val="354542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非機能要求部分の実装自動化による 構築作業時間 と ドキュメント作成量の削減</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5" y="1231741"/>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2135451">
            <a:off x="8133923" y="5544160"/>
            <a:ext cx="723524" cy="1216966"/>
          </a:xfrm>
          <a:prstGeom prst="rect">
            <a:avLst/>
          </a:prstGeom>
        </p:spPr>
      </p:pic>
      <p:grpSp>
        <p:nvGrpSpPr>
          <p:cNvPr id="11" name="グループ化 10">
            <a:extLst>
              <a:ext uri="{FF2B5EF4-FFF2-40B4-BE49-F238E27FC236}">
                <a16:creationId xmlns:a16="http://schemas.microsoft.com/office/drawing/2014/main" id="{17CA2CD9-C7F0-9D45-A2CC-4DF1ED2EBCDD}"/>
              </a:ext>
            </a:extLst>
          </p:cNvPr>
          <p:cNvGrpSpPr/>
          <p:nvPr/>
        </p:nvGrpSpPr>
        <p:grpSpPr>
          <a:xfrm>
            <a:off x="1003321" y="2807881"/>
            <a:ext cx="7975145" cy="3076105"/>
            <a:chOff x="995382" y="1021226"/>
            <a:chExt cx="7975145" cy="3076105"/>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0" y="1021226"/>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dirty="0">
                  <a:solidFill>
                    <a:schemeClr val="tx1"/>
                  </a:solidFill>
                  <a:latin typeface="Meiryo UI" panose="020B0604030504040204" pitchFamily="34" charset="-128"/>
                  <a:ea typeface="Meiryo UI" panose="020B0604030504040204" pitchFamily="34" charset="-128"/>
                </a:rPr>
                <a:t>サーバレスアーキテクチャーでは、</a:t>
              </a:r>
              <a:endParaRPr kumimoji="1" lang="en-US" altLang="ja-JP" sz="3000" dirty="0">
                <a:solidFill>
                  <a:schemeClr val="tx1"/>
                </a:solidFill>
                <a:latin typeface="Meiryo UI" panose="020B0604030504040204" pitchFamily="34" charset="-128"/>
                <a:ea typeface="Meiryo UI" panose="020B0604030504040204" pitchFamily="34" charset="-128"/>
              </a:endParaRPr>
            </a:p>
            <a:p>
              <a:pPr algn="ctr"/>
              <a:r>
                <a:rPr kumimoji="1" lang="ja-JP" altLang="en-US" sz="3000" dirty="0">
                  <a:solidFill>
                    <a:schemeClr val="tx1"/>
                  </a:solidFill>
                  <a:latin typeface="Meiryo UI" panose="020B0604030504040204" pitchFamily="34" charset="-128"/>
                  <a:ea typeface="Meiryo UI" panose="020B0604030504040204" pitchFamily="34" charset="-128"/>
                </a:rPr>
                <a:t>サーバレスな</a:t>
              </a:r>
              <a:r>
                <a:rPr kumimoji="1" lang="en-US" altLang="ja-JP" sz="3000" dirty="0">
                  <a:solidFill>
                    <a:schemeClr val="tx1"/>
                  </a:solidFill>
                  <a:latin typeface="Meiryo UI" panose="020B0604030504040204" pitchFamily="34" charset="-128"/>
                  <a:ea typeface="Meiryo UI" panose="020B0604030504040204" pitchFamily="34" charset="-128"/>
                </a:rPr>
                <a:t>AWS</a:t>
              </a:r>
              <a:r>
                <a:rPr kumimoji="1" lang="ja-JP" altLang="en-US" sz="3000" dirty="0">
                  <a:solidFill>
                    <a:schemeClr val="tx1"/>
                  </a:solidFill>
                  <a:latin typeface="Meiryo UI" panose="020B0604030504040204" pitchFamily="34" charset="-128"/>
                  <a:ea typeface="Meiryo UI" panose="020B0604030504040204" pitchFamily="34" charset="-128"/>
                </a:rPr>
                <a:t>サービスを選択し、連携</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995382" y="2983502"/>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dirty="0">
                  <a:solidFill>
                    <a:schemeClr val="tx1"/>
                  </a:solidFill>
                  <a:latin typeface="Meiryo UI" panose="020B0604030504040204" pitchFamily="34" charset="-128"/>
                  <a:ea typeface="Meiryo UI" panose="020B0604030504040204" pitchFamily="34" charset="-128"/>
                </a:rPr>
                <a:t>特に非機能要件部分</a:t>
              </a:r>
              <a:r>
                <a:rPr kumimoji="1" lang="en-US" altLang="ja-JP" sz="3000" dirty="0">
                  <a:solidFill>
                    <a:schemeClr val="tx1"/>
                  </a:solidFill>
                  <a:latin typeface="Meiryo UI" panose="020B0604030504040204" pitchFamily="34" charset="-128"/>
                  <a:ea typeface="Meiryo UI" panose="020B0604030504040204" pitchFamily="34" charset="-128"/>
                </a:rPr>
                <a:t>(</a:t>
              </a:r>
              <a:r>
                <a:rPr kumimoji="1" lang="ja-JP" altLang="en-US" sz="3000" dirty="0">
                  <a:solidFill>
                    <a:schemeClr val="tx1"/>
                  </a:solidFill>
                  <a:latin typeface="Meiryo UI" panose="020B0604030504040204" pitchFamily="34" charset="-128"/>
                  <a:ea typeface="Meiryo UI" panose="020B0604030504040204" pitchFamily="34" charset="-128"/>
                </a:rPr>
                <a:t>可用性、拡張性</a:t>
              </a:r>
              <a:r>
                <a:rPr kumimoji="1" lang="en-US" altLang="ja-JP" sz="3000" dirty="0">
                  <a:solidFill>
                    <a:schemeClr val="tx1"/>
                  </a:solidFill>
                  <a:latin typeface="Meiryo UI" panose="020B0604030504040204" pitchFamily="34" charset="-128"/>
                  <a:ea typeface="Meiryo UI" panose="020B0604030504040204" pitchFamily="34" charset="-128"/>
                </a:rPr>
                <a:t> </a:t>
              </a:r>
              <a:r>
                <a:rPr kumimoji="1" lang="ja-JP" altLang="en-US" sz="3000" dirty="0">
                  <a:solidFill>
                    <a:schemeClr val="tx1"/>
                  </a:solidFill>
                  <a:latin typeface="Meiryo UI" panose="020B0604030504040204" pitchFamily="34" charset="-128"/>
                  <a:ea typeface="Meiryo UI" panose="020B0604030504040204" pitchFamily="34" charset="-128"/>
                </a:rPr>
                <a:t>等</a:t>
              </a:r>
              <a:r>
                <a:rPr kumimoji="1" lang="en-US" altLang="ja-JP" sz="3000" dirty="0">
                  <a:solidFill>
                    <a:schemeClr val="tx1"/>
                  </a:solidFill>
                  <a:latin typeface="Meiryo UI" panose="020B0604030504040204" pitchFamily="34" charset="-128"/>
                  <a:ea typeface="Meiryo UI" panose="020B0604030504040204" pitchFamily="34" charset="-128"/>
                </a:rPr>
                <a:t>)</a:t>
              </a:r>
              <a:r>
                <a:rPr kumimoji="1" lang="ja-JP" altLang="en-US" sz="3000" dirty="0">
                  <a:solidFill>
                    <a:schemeClr val="tx1"/>
                  </a:solidFill>
                  <a:latin typeface="Meiryo UI" panose="020B0604030504040204" pitchFamily="34" charset="-128"/>
                  <a:ea typeface="Meiryo UI" panose="020B0604030504040204" pitchFamily="34" charset="-128"/>
                </a:rPr>
                <a:t>は、</a:t>
              </a:r>
              <a:endParaRPr kumimoji="1" lang="en-US" altLang="ja-JP" sz="3000" dirty="0">
                <a:solidFill>
                  <a:schemeClr val="tx1"/>
                </a:solidFill>
                <a:latin typeface="Meiryo UI" panose="020B0604030504040204" pitchFamily="34" charset="-128"/>
                <a:ea typeface="Meiryo UI" panose="020B0604030504040204" pitchFamily="34" charset="-128"/>
              </a:endParaRPr>
            </a:p>
            <a:p>
              <a:pPr algn="ctr"/>
              <a:r>
                <a:rPr kumimoji="1" lang="ja-JP" altLang="en-US" sz="3000" dirty="0">
                  <a:solidFill>
                    <a:schemeClr val="tx1"/>
                  </a:solidFill>
                  <a:latin typeface="Meiryo UI" panose="020B0604030504040204" pitchFamily="34" charset="-128"/>
                  <a:ea typeface="Meiryo UI" panose="020B0604030504040204" pitchFamily="34" charset="-128"/>
                </a:rPr>
                <a:t>　クラウド事業者の責任範囲が</a:t>
              </a:r>
              <a:r>
                <a:rPr kumimoji="1" lang="ja-JP" altLang="en-US" sz="4000" u="sng" dirty="0">
                  <a:solidFill>
                    <a:srgbClr val="FF0000"/>
                  </a:solidFill>
                  <a:latin typeface="Meiryo UI" panose="020B0604030504040204" pitchFamily="34" charset="-128"/>
                  <a:ea typeface="Meiryo UI" panose="020B0604030504040204" pitchFamily="34" charset="-128"/>
                </a:rPr>
                <a:t>大きい</a:t>
              </a:r>
              <a:endParaRPr kumimoji="1" lang="en-US" altLang="ja-JP" sz="4000" b="1" u="sng" dirty="0">
                <a:solidFill>
                  <a:srgbClr val="FF0000"/>
                </a:solidFill>
                <a:latin typeface="Meiryo UI" panose="020B0604030504040204" pitchFamily="34" charset="-128"/>
                <a:ea typeface="Meiryo UI" panose="020B0604030504040204" pitchFamily="34" charset="-128"/>
              </a:endParaRPr>
            </a:p>
          </p:txBody>
        </p:sp>
        <p:sp>
          <p:nvSpPr>
            <p:cNvPr id="22" name="正方形/長方形 21">
              <a:extLst>
                <a:ext uri="{FF2B5EF4-FFF2-40B4-BE49-F238E27FC236}">
                  <a16:creationId xmlns:a16="http://schemas.microsoft.com/office/drawing/2014/main" id="{0544962B-41DF-AF48-A899-A1AD2B0284BF}"/>
                </a:ext>
              </a:extLst>
            </p:cNvPr>
            <p:cNvSpPr/>
            <p:nvPr/>
          </p:nvSpPr>
          <p:spPr>
            <a:xfrm>
              <a:off x="3890863" y="1987660"/>
              <a:ext cx="1825690" cy="739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6000" dirty="0">
                  <a:solidFill>
                    <a:schemeClr val="tx1"/>
                  </a:solidFill>
                  <a:latin typeface="Meiryo UI" panose="020B0604030504040204" pitchFamily="34" charset="-128"/>
                  <a:ea typeface="Meiryo UI" panose="020B0604030504040204" pitchFamily="34" charset="-128"/>
                </a:rPr>
                <a:t>➕</a:t>
              </a:r>
            </a:p>
          </p:txBody>
        </p:sp>
      </p:grpSp>
      <p:sp>
        <p:nvSpPr>
          <p:cNvPr id="2" name="正方形/長方形 1">
            <a:extLst>
              <a:ext uri="{FF2B5EF4-FFF2-40B4-BE49-F238E27FC236}">
                <a16:creationId xmlns:a16="http://schemas.microsoft.com/office/drawing/2014/main" id="{7970F4B0-A263-495C-83C5-DE31B52A5774}"/>
              </a:ext>
            </a:extLst>
          </p:cNvPr>
          <p:cNvSpPr/>
          <p:nvPr/>
        </p:nvSpPr>
        <p:spPr>
          <a:xfrm>
            <a:off x="966562" y="2835620"/>
            <a:ext cx="8003966" cy="2329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クラウド事業者の責任範囲モデルを</a:t>
            </a:r>
            <a:endParaRPr kumimoji="1" lang="en-US" altLang="ja-JP" dirty="0"/>
          </a:p>
          <a:p>
            <a:pPr algn="ctr"/>
            <a:r>
              <a:rPr kumimoji="1" lang="ja-JP" altLang="en-US" dirty="0"/>
              <a:t>図で貼り付け。</a:t>
            </a:r>
            <a:r>
              <a:rPr kumimoji="1" lang="en-US" altLang="ja-JP" dirty="0"/>
              <a:t>(</a:t>
            </a:r>
            <a:r>
              <a:rPr kumimoji="1" lang="ja-JP" altLang="en-US" dirty="0"/>
              <a:t>図は論文のものをもう少しいけてる感じに</a:t>
            </a:r>
            <a:r>
              <a:rPr kumimoji="1" lang="en-US" altLang="ja-JP" dirty="0"/>
              <a:t>)</a:t>
            </a:r>
            <a:endParaRPr kumimoji="1" lang="ja-JP" altLang="en-US" dirty="0"/>
          </a:p>
        </p:txBody>
      </p:sp>
    </p:spTree>
    <p:extLst>
      <p:ext uri="{BB962C8B-B14F-4D97-AF65-F5344CB8AC3E}">
        <p14:creationId xmlns:p14="http://schemas.microsoft.com/office/powerpoint/2010/main" val="3557147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5" name="タイトル 2">
            <a:extLst>
              <a:ext uri="{FF2B5EF4-FFF2-40B4-BE49-F238E27FC236}">
                <a16:creationId xmlns:a16="http://schemas.microsoft.com/office/drawing/2014/main" id="{64A4880A-F62C-412D-9994-D7285BE335AE}"/>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en-US" altLang="ja-JP" sz="2000" u="sng" dirty="0"/>
              <a:t>	</a:t>
            </a:r>
            <a:r>
              <a:rPr lang="ja-JP" altLang="en-US" sz="2000" u="sng" dirty="0"/>
              <a:t>結論</a:t>
            </a:r>
            <a:br>
              <a:rPr lang="en-US" altLang="ja-JP" sz="2000" u="sng" dirty="0"/>
            </a:br>
            <a:r>
              <a:rPr lang="ja-JP" altLang="en-US" sz="2000" dirty="0"/>
              <a:t>　</a:t>
            </a:r>
          </a:p>
        </p:txBody>
      </p:sp>
      <p:pic>
        <p:nvPicPr>
          <p:cNvPr id="2050" name="Picture 2" descr="発想の転換が大切！コンプレックス女子が自分に自信を持つ方法｜シティリビングWeb">
            <a:extLst>
              <a:ext uri="{FF2B5EF4-FFF2-40B4-BE49-F238E27FC236}">
                <a16:creationId xmlns:a16="http://schemas.microsoft.com/office/drawing/2014/main" id="{C7602D09-FD17-4F38-AA23-0ED267E5F5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595247" y="4145987"/>
            <a:ext cx="4478465" cy="2652643"/>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プレースホルダー 6">
            <a:extLst>
              <a:ext uri="{FF2B5EF4-FFF2-40B4-BE49-F238E27FC236}">
                <a16:creationId xmlns:a16="http://schemas.microsoft.com/office/drawing/2014/main" id="{A7679C5C-163C-48B3-897B-506F89A07AFE}"/>
              </a:ext>
            </a:extLst>
          </p:cNvPr>
          <p:cNvSpPr>
            <a:spLocks noGrp="1"/>
          </p:cNvSpPr>
          <p:nvPr>
            <p:ph type="body" sz="quarter" idx="14"/>
          </p:nvPr>
        </p:nvSpPr>
        <p:spPr>
          <a:xfrm>
            <a:off x="991293" y="2012432"/>
            <a:ext cx="7912080" cy="2249602"/>
          </a:xfrm>
        </p:spPr>
        <p:txBody>
          <a:bodyPr rtlCol="0">
            <a:noAutofit/>
          </a:bodyPr>
          <a:lstStyle/>
          <a:p>
            <a:pPr algn="ctr"/>
            <a:r>
              <a:rPr lang="ja-JP" altLang="en-US" sz="5400" u="sng" dirty="0"/>
              <a:t>サーバレス適用により、</a:t>
            </a:r>
            <a:endParaRPr lang="en-US" altLang="ja-JP" sz="5400" u="sng" dirty="0"/>
          </a:p>
          <a:p>
            <a:pPr algn="ctr"/>
            <a:r>
              <a:rPr lang="ja-JP" altLang="en-US" sz="5400" u="sng" dirty="0"/>
              <a:t>ビジネスアジリティが向上する</a:t>
            </a:r>
            <a:endParaRPr lang="en-US" altLang="ja-JP" sz="5400" dirty="0"/>
          </a:p>
        </p:txBody>
      </p:sp>
    </p:spTree>
    <p:extLst>
      <p:ext uri="{BB962C8B-B14F-4D97-AF65-F5344CB8AC3E}">
        <p14:creationId xmlns:p14="http://schemas.microsoft.com/office/powerpoint/2010/main" val="1144618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9c12679eb0_0_0"/>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spcBef>
                <a:spcPts val="0"/>
              </a:spcBef>
              <a:spcAft>
                <a:spcPts val="0"/>
              </a:spcAft>
              <a:buClr>
                <a:srgbClr val="024793"/>
              </a:buClr>
              <a:buSzPts val="2000"/>
              <a:buFont typeface="Arial"/>
              <a:buNone/>
            </a:pPr>
            <a:r>
              <a:rPr lang="en-US" sz="2000" u="sng" dirty="0">
                <a:latin typeface="メイリオ" panose="020B0604030504040204" pitchFamily="50" charset="-128"/>
                <a:ea typeface="メイリオ" panose="020B0604030504040204" pitchFamily="50" charset="-128"/>
              </a:rPr>
              <a:t>６．課題</a:t>
            </a:r>
            <a:endParaRPr sz="2000" u="sng"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rgbClr val="024793"/>
              </a:buClr>
              <a:buSzPts val="2000"/>
              <a:buFont typeface="Arial"/>
              <a:buNone/>
            </a:pPr>
            <a:r>
              <a:rPr lang="en-US" sz="2000" dirty="0">
                <a:latin typeface="メイリオ" panose="020B0604030504040204" pitchFamily="50" charset="-128"/>
                <a:ea typeface="メイリオ" panose="020B0604030504040204" pitchFamily="50" charset="-128"/>
              </a:rPr>
              <a:t>　</a:t>
            </a:r>
            <a:r>
              <a:rPr lang="en-US" sz="2000" dirty="0" err="1">
                <a:latin typeface="メイリオ" panose="020B0604030504040204" pitchFamily="50" charset="-128"/>
                <a:ea typeface="メイリオ" panose="020B0604030504040204" pitchFamily="50" charset="-128"/>
              </a:rPr>
              <a:t>言語選択の自由度が増す反面、複数言語の保守が必要となる</a:t>
            </a:r>
            <a:endParaRPr sz="2000"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chemeClr val="dk1"/>
              </a:buClr>
              <a:buSzPts val="1100"/>
              <a:buFont typeface="Arial"/>
              <a:buNone/>
            </a:pPr>
            <a:endParaRPr sz="2000"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rgbClr val="024793"/>
              </a:buClr>
              <a:buSzPts val="2000"/>
              <a:buFont typeface="Arial"/>
              <a:buNone/>
            </a:pPr>
            <a:endParaRPr sz="2000"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chemeClr val="dk1"/>
              </a:buClr>
              <a:buSzPts val="1100"/>
              <a:buFont typeface="Arial"/>
              <a:buNone/>
            </a:pPr>
            <a:endParaRPr sz="2000" dirty="0">
              <a:latin typeface="メイリオ" panose="020B0604030504040204" pitchFamily="50" charset="-128"/>
              <a:ea typeface="メイリオ" panose="020B0604030504040204" pitchFamily="50" charset="-128"/>
            </a:endParaRPr>
          </a:p>
          <a:p>
            <a:pPr marL="0" lvl="0" indent="0" algn="l" rtl="0">
              <a:spcBef>
                <a:spcPts val="0"/>
              </a:spcBef>
              <a:spcAft>
                <a:spcPts val="0"/>
              </a:spcAft>
              <a:buClr>
                <a:srgbClr val="024793"/>
              </a:buClr>
              <a:buSzPts val="2000"/>
              <a:buFont typeface="Arial"/>
              <a:buNone/>
            </a:pPr>
            <a:endParaRPr sz="2000" dirty="0">
              <a:latin typeface="メイリオ" panose="020B0604030504040204" pitchFamily="50" charset="-128"/>
              <a:ea typeface="メイリオ" panose="020B0604030504040204" pitchFamily="50" charset="-128"/>
            </a:endParaRPr>
          </a:p>
        </p:txBody>
      </p:sp>
      <p:sp>
        <p:nvSpPr>
          <p:cNvPr id="558" name="Google Shape;558;g9c12679eb0_0_0"/>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lvl="0" indent="0" algn="l" rtl="0">
              <a:lnSpc>
                <a:spcPct val="88888"/>
              </a:lnSpc>
              <a:spcBef>
                <a:spcPts val="1600"/>
              </a:spcBef>
              <a:spcAft>
                <a:spcPts val="0"/>
              </a:spcAft>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p>
        </p:txBody>
      </p:sp>
      <p:pic>
        <p:nvPicPr>
          <p:cNvPr id="559" name="Google Shape;559;g9c12679eb0_0_0"/>
          <p:cNvPicPr preferRelativeResize="0"/>
          <p:nvPr/>
        </p:nvPicPr>
        <p:blipFill>
          <a:blip r:embed="rId3">
            <a:alphaModFix/>
          </a:blip>
          <a:stretch>
            <a:fillRect/>
          </a:stretch>
        </p:blipFill>
        <p:spPr>
          <a:xfrm>
            <a:off x="1406200" y="2424281"/>
            <a:ext cx="1835876" cy="1098500"/>
          </a:xfrm>
          <a:prstGeom prst="rect">
            <a:avLst/>
          </a:prstGeom>
          <a:noFill/>
          <a:ln>
            <a:noFill/>
          </a:ln>
        </p:spPr>
      </p:pic>
      <p:pic>
        <p:nvPicPr>
          <p:cNvPr id="560" name="Google Shape;560;g9c12679eb0_0_0"/>
          <p:cNvPicPr preferRelativeResize="0"/>
          <p:nvPr/>
        </p:nvPicPr>
        <p:blipFill>
          <a:blip r:embed="rId4">
            <a:alphaModFix/>
          </a:blip>
          <a:stretch>
            <a:fillRect/>
          </a:stretch>
        </p:blipFill>
        <p:spPr>
          <a:xfrm>
            <a:off x="3542575" y="2570256"/>
            <a:ext cx="3187650" cy="795250"/>
          </a:xfrm>
          <a:prstGeom prst="rect">
            <a:avLst/>
          </a:prstGeom>
          <a:noFill/>
          <a:ln>
            <a:noFill/>
          </a:ln>
        </p:spPr>
      </p:pic>
      <p:pic>
        <p:nvPicPr>
          <p:cNvPr id="561" name="Google Shape;561;g9c12679eb0_0_0"/>
          <p:cNvPicPr preferRelativeResize="0"/>
          <p:nvPr/>
        </p:nvPicPr>
        <p:blipFill>
          <a:blip r:embed="rId5">
            <a:alphaModFix/>
          </a:blip>
          <a:stretch>
            <a:fillRect/>
          </a:stretch>
        </p:blipFill>
        <p:spPr>
          <a:xfrm>
            <a:off x="7164783" y="2136229"/>
            <a:ext cx="1239647" cy="1356485"/>
          </a:xfrm>
          <a:prstGeom prst="rect">
            <a:avLst/>
          </a:prstGeom>
          <a:noFill/>
          <a:ln>
            <a:noFill/>
          </a:ln>
        </p:spPr>
      </p:pic>
      <p:pic>
        <p:nvPicPr>
          <p:cNvPr id="562" name="Google Shape;562;g9c12679eb0_0_0"/>
          <p:cNvPicPr preferRelativeResize="0"/>
          <p:nvPr/>
        </p:nvPicPr>
        <p:blipFill>
          <a:blip r:embed="rId6">
            <a:alphaModFix/>
          </a:blip>
          <a:stretch>
            <a:fillRect/>
          </a:stretch>
        </p:blipFill>
        <p:spPr>
          <a:xfrm>
            <a:off x="1282450" y="3853229"/>
            <a:ext cx="2490517" cy="1234150"/>
          </a:xfrm>
          <a:prstGeom prst="rect">
            <a:avLst/>
          </a:prstGeom>
          <a:noFill/>
          <a:ln>
            <a:noFill/>
          </a:ln>
        </p:spPr>
      </p:pic>
      <p:pic>
        <p:nvPicPr>
          <p:cNvPr id="563" name="Google Shape;563;g9c12679eb0_0_0"/>
          <p:cNvPicPr preferRelativeResize="0"/>
          <p:nvPr/>
        </p:nvPicPr>
        <p:blipFill>
          <a:blip r:embed="rId7">
            <a:alphaModFix/>
          </a:blip>
          <a:stretch>
            <a:fillRect/>
          </a:stretch>
        </p:blipFill>
        <p:spPr>
          <a:xfrm>
            <a:off x="4107225" y="4081829"/>
            <a:ext cx="2363200" cy="1049100"/>
          </a:xfrm>
          <a:prstGeom prst="rect">
            <a:avLst/>
          </a:prstGeom>
          <a:noFill/>
          <a:ln>
            <a:noFill/>
          </a:ln>
        </p:spPr>
      </p:pic>
      <p:pic>
        <p:nvPicPr>
          <p:cNvPr id="564" name="Google Shape;564;g9c12679eb0_0_0"/>
          <p:cNvPicPr preferRelativeResize="0"/>
          <p:nvPr/>
        </p:nvPicPr>
        <p:blipFill>
          <a:blip r:embed="rId8">
            <a:alphaModFix/>
          </a:blip>
          <a:stretch>
            <a:fillRect/>
          </a:stretch>
        </p:blipFill>
        <p:spPr>
          <a:xfrm>
            <a:off x="7084700" y="3947819"/>
            <a:ext cx="1423925" cy="1356485"/>
          </a:xfrm>
          <a:prstGeom prst="rect">
            <a:avLst/>
          </a:prstGeom>
          <a:noFill/>
          <a:ln>
            <a:noFill/>
          </a:ln>
        </p:spPr>
      </p:pic>
      <p:sp>
        <p:nvSpPr>
          <p:cNvPr id="565" name="Google Shape;565;g9c12679eb0_0_0"/>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lvl="0" indent="0" algn="l" rtl="0">
              <a:lnSpc>
                <a:spcPct val="88888"/>
              </a:lnSpc>
              <a:spcBef>
                <a:spcPts val="1600"/>
              </a:spcBef>
              <a:spcAft>
                <a:spcPts val="0"/>
              </a:spcAft>
              <a:buNone/>
            </a:pPr>
            <a:r>
              <a:rPr lang="en-US" sz="2500">
                <a:solidFill>
                  <a:schemeClr val="dk1"/>
                </a:solidFill>
                <a:latin typeface="Meiryo"/>
                <a:ea typeface="Meiryo"/>
                <a:cs typeface="Meiryo"/>
                <a:sym typeface="Meiryo"/>
              </a:rPr>
              <a:t>　　＋カスタムランタイム</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9c12679eb0_0_76"/>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dirty="0"/>
              <a:t>６．課題　＞ </a:t>
            </a:r>
            <a:r>
              <a:rPr lang="en-US" sz="2000" u="sng" dirty="0" err="1"/>
              <a:t>課題</a:t>
            </a:r>
            <a:r>
              <a:rPr lang="en-US" sz="2000" u="sng" dirty="0"/>
              <a:t>②−１．クラウド人材の育成</a:t>
            </a:r>
            <a:endParaRPr sz="2000" dirty="0"/>
          </a:p>
          <a:p>
            <a:pPr marL="0" lvl="0" indent="0" algn="l" rtl="0">
              <a:spcBef>
                <a:spcPts val="0"/>
              </a:spcBef>
              <a:spcAft>
                <a:spcPts val="0"/>
              </a:spcAft>
              <a:buClr>
                <a:srgbClr val="024793"/>
              </a:buClr>
              <a:buSzPts val="2000"/>
              <a:buFont typeface="Arial"/>
              <a:buNone/>
            </a:pP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Clr>
                <a:srgbClr val="024793"/>
              </a:buClr>
              <a:buSzPts val="2000"/>
              <a:buFont typeface="Arial"/>
              <a:buNone/>
            </a:pPr>
            <a:endParaRPr sz="2000" dirty="0"/>
          </a:p>
        </p:txBody>
      </p:sp>
      <p:sp>
        <p:nvSpPr>
          <p:cNvPr id="579" name="Google Shape;579;g9c12679eb0_0_76"/>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600"/>
              </a:spcBef>
              <a:spcAft>
                <a:spcPts val="0"/>
              </a:spcAft>
              <a:buNone/>
            </a:pPr>
            <a:r>
              <a:rPr lang="en-US" sz="3000" dirty="0">
                <a:solidFill>
                  <a:schemeClr val="dk1"/>
                </a:solidFill>
                <a:latin typeface="Meiryo"/>
                <a:ea typeface="Meiryo"/>
                <a:cs typeface="Meiryo"/>
                <a:sym typeface="Meiryo"/>
              </a:rPr>
              <a:t>構築前の事前学習期間：延べ</a:t>
            </a:r>
            <a:r>
              <a:rPr lang="en-US" sz="3600" b="1" dirty="0">
                <a:solidFill>
                  <a:srgbClr val="FF0000"/>
                </a:solidFill>
                <a:latin typeface="Meiryo"/>
                <a:ea typeface="Meiryo"/>
                <a:cs typeface="Meiryo"/>
                <a:sym typeface="Meiryo"/>
              </a:rPr>
              <a:t>１ヵ月</a:t>
            </a:r>
          </a:p>
          <a:p>
            <a:pPr marL="0" lvl="0" indent="0" algn="ctr" rtl="0">
              <a:lnSpc>
                <a:spcPct val="100000"/>
              </a:lnSpc>
              <a:spcBef>
                <a:spcPts val="1600"/>
              </a:spcBef>
              <a:spcAft>
                <a:spcPts val="0"/>
              </a:spcAft>
              <a:buNone/>
            </a:pPr>
            <a:endParaRPr lang="en-US" sz="3600" b="1" dirty="0">
              <a:solidFill>
                <a:srgbClr val="FF0000"/>
              </a:solidFill>
              <a:latin typeface="Meiryo"/>
              <a:ea typeface="Meiryo"/>
              <a:cs typeface="Meiryo"/>
              <a:sym typeface="Meiryo"/>
            </a:endParaRPr>
          </a:p>
          <a:p>
            <a:pPr marL="0" lvl="0" indent="0" algn="ctr" rtl="0">
              <a:lnSpc>
                <a:spcPct val="100000"/>
              </a:lnSpc>
              <a:spcBef>
                <a:spcPts val="1600"/>
              </a:spcBef>
              <a:spcAft>
                <a:spcPts val="0"/>
              </a:spcAft>
              <a:buNone/>
            </a:pPr>
            <a:r>
              <a:rPr lang="ja-JP" altLang="en-US" sz="3600" b="1" dirty="0">
                <a:solidFill>
                  <a:srgbClr val="FF0000"/>
                </a:solidFill>
                <a:latin typeface="Meiryo"/>
                <a:ea typeface="Meiryo"/>
                <a:cs typeface="Meiryo"/>
                <a:sym typeface="Meiryo"/>
              </a:rPr>
              <a:t>学習した内容</a:t>
            </a:r>
            <a:endParaRPr lang="en-US" altLang="ja-JP" sz="3600" b="1" dirty="0">
              <a:solidFill>
                <a:srgbClr val="FF0000"/>
              </a:solidFill>
              <a:latin typeface="Meiryo"/>
              <a:ea typeface="Meiryo"/>
              <a:cs typeface="Meiryo"/>
              <a:sym typeface="Meiryo"/>
            </a:endParaRPr>
          </a:p>
          <a:p>
            <a:pPr marL="0" lvl="0" indent="0" algn="ctr" rtl="0">
              <a:lnSpc>
                <a:spcPct val="100000"/>
              </a:lnSpc>
              <a:spcBef>
                <a:spcPts val="1600"/>
              </a:spcBef>
              <a:spcAft>
                <a:spcPts val="0"/>
              </a:spcAft>
              <a:buNone/>
            </a:pPr>
            <a:r>
              <a:rPr lang="ja-JP" altLang="en-US" sz="3600" b="1" dirty="0">
                <a:solidFill>
                  <a:srgbClr val="FF0000"/>
                </a:solidFill>
                <a:latin typeface="Meiryo"/>
                <a:ea typeface="Meiryo"/>
                <a:cs typeface="Meiryo"/>
                <a:sym typeface="Meiryo"/>
              </a:rPr>
              <a:t>コーディング</a:t>
            </a:r>
            <a:endParaRPr lang="en-US" altLang="ja-JP" sz="3600" b="1" dirty="0">
              <a:solidFill>
                <a:srgbClr val="FF0000"/>
              </a:solidFill>
              <a:latin typeface="Meiryo"/>
              <a:ea typeface="Meiryo"/>
              <a:cs typeface="Meiryo"/>
              <a:sym typeface="Meiryo"/>
            </a:endParaRPr>
          </a:p>
          <a:p>
            <a:pPr marL="0" lvl="0" indent="0" algn="ctr" rtl="0">
              <a:lnSpc>
                <a:spcPct val="100000"/>
              </a:lnSpc>
              <a:spcBef>
                <a:spcPts val="1600"/>
              </a:spcBef>
              <a:spcAft>
                <a:spcPts val="0"/>
              </a:spcAft>
              <a:buNone/>
            </a:pPr>
            <a:r>
              <a:rPr lang="ja-JP" altLang="en-US" sz="3600" b="1" dirty="0">
                <a:solidFill>
                  <a:srgbClr val="FF0000"/>
                </a:solidFill>
                <a:latin typeface="Meiryo"/>
                <a:ea typeface="Meiryo"/>
                <a:cs typeface="Meiryo"/>
                <a:sym typeface="Meiryo"/>
              </a:rPr>
              <a:t>環境構築</a:t>
            </a:r>
            <a:r>
              <a:rPr lang="en-US" altLang="ja-JP" sz="3600" b="1" dirty="0">
                <a:solidFill>
                  <a:srgbClr val="FF0000"/>
                </a:solidFill>
                <a:latin typeface="Meiryo"/>
                <a:ea typeface="Meiryo"/>
                <a:cs typeface="Meiryo"/>
                <a:sym typeface="Meiryo"/>
              </a:rPr>
              <a:t>(</a:t>
            </a:r>
            <a:r>
              <a:rPr lang="ja-JP" altLang="en-US" sz="3600" b="1" dirty="0">
                <a:solidFill>
                  <a:srgbClr val="FF0000"/>
                </a:solidFill>
                <a:latin typeface="Meiryo"/>
                <a:ea typeface="Meiryo"/>
                <a:cs typeface="Meiryo"/>
                <a:sym typeface="Meiryo"/>
              </a:rPr>
              <a:t>サービスの使い方</a:t>
            </a:r>
            <a:r>
              <a:rPr lang="en-US" altLang="ja-JP" sz="3600" b="1" dirty="0">
                <a:solidFill>
                  <a:srgbClr val="FF0000"/>
                </a:solidFill>
                <a:latin typeface="Meiryo"/>
                <a:ea typeface="Meiryo"/>
                <a:cs typeface="Meiryo"/>
                <a:sym typeface="Meiryo"/>
              </a:rPr>
              <a:t>)</a:t>
            </a:r>
          </a:p>
          <a:p>
            <a:pPr marL="0" lvl="0" indent="0" algn="ctr" rtl="0">
              <a:lnSpc>
                <a:spcPct val="100000"/>
              </a:lnSpc>
              <a:spcBef>
                <a:spcPts val="1600"/>
              </a:spcBef>
              <a:spcAft>
                <a:spcPts val="0"/>
              </a:spcAft>
              <a:buNone/>
            </a:pPr>
            <a:r>
              <a:rPr lang="ja-JP" altLang="en-US" sz="3600" b="1" dirty="0">
                <a:solidFill>
                  <a:srgbClr val="FF0000"/>
                </a:solidFill>
                <a:latin typeface="Meiryo"/>
                <a:ea typeface="Meiryo"/>
                <a:cs typeface="Meiryo"/>
                <a:sym typeface="Meiryo"/>
              </a:rPr>
              <a:t>サービスの仕様理解</a:t>
            </a:r>
            <a:endParaRPr sz="3600" b="1" dirty="0">
              <a:solidFill>
                <a:srgbClr val="FF0000"/>
              </a:solidFill>
              <a:latin typeface="Meiryo"/>
              <a:ea typeface="Meiryo"/>
              <a:cs typeface="Meiryo"/>
              <a:sym typeface="Meiryo"/>
            </a:endParaRPr>
          </a:p>
          <a:p>
            <a:pPr marL="0" lvl="0" indent="0" algn="ctr" rtl="0">
              <a:lnSpc>
                <a:spcPct val="88888"/>
              </a:lnSpc>
              <a:spcBef>
                <a:spcPts val="1600"/>
              </a:spcBef>
              <a:spcAft>
                <a:spcPts val="0"/>
              </a:spcAft>
              <a:buNone/>
            </a:pPr>
            <a:endParaRPr sz="2200" dirty="0">
              <a:solidFill>
                <a:schemeClr val="dk1"/>
              </a:solidFill>
              <a:latin typeface="Meiryo"/>
              <a:ea typeface="Meiryo"/>
              <a:cs typeface="Meiryo"/>
              <a:sym typeface="Meiryo"/>
            </a:endParaRPr>
          </a:p>
        </p:txBody>
      </p:sp>
    </p:spTree>
    <p:extLst>
      <p:ext uri="{BB962C8B-B14F-4D97-AF65-F5344CB8AC3E}">
        <p14:creationId xmlns:p14="http://schemas.microsoft.com/office/powerpoint/2010/main" val="139544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9c12679eb0_0_88"/>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dirty="0"/>
              <a:t>６．課題</a:t>
            </a:r>
            <a:br>
              <a:rPr lang="en-US" sz="2000" u="sng" dirty="0"/>
            </a:br>
            <a:r>
              <a:rPr lang="en-US" sz="2000" u="sng" dirty="0"/>
              <a:t>	</a:t>
            </a:r>
            <a:r>
              <a:rPr lang="ja-JP" altLang="en-US" sz="2000" u="sng" dirty="0"/>
              <a:t>継続的な</a:t>
            </a:r>
            <a:r>
              <a:rPr lang="en-US" sz="2000" dirty="0" err="1"/>
              <a:t>知識習得</a:t>
            </a:r>
            <a:r>
              <a:rPr lang="ja-JP" altLang="en-US" sz="2000" dirty="0"/>
              <a:t>の必要性</a:t>
            </a:r>
            <a:endParaRPr sz="2000" dirty="0"/>
          </a:p>
          <a:p>
            <a:pPr marL="0" lvl="0" indent="0" algn="l" rtl="0">
              <a:spcBef>
                <a:spcPts val="0"/>
              </a:spcBef>
              <a:spcAft>
                <a:spcPts val="0"/>
              </a:spcAft>
              <a:buClr>
                <a:srgbClr val="024793"/>
              </a:buClr>
              <a:buSzPts val="2000"/>
              <a:buFont typeface="Arial"/>
              <a:buNone/>
            </a:pP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Clr>
                <a:srgbClr val="024793"/>
              </a:buClr>
              <a:buSzPts val="2000"/>
              <a:buFont typeface="Arial"/>
              <a:buNone/>
            </a:pPr>
            <a:endParaRPr sz="2000" dirty="0"/>
          </a:p>
        </p:txBody>
      </p:sp>
      <p:sp>
        <p:nvSpPr>
          <p:cNvPr id="587" name="Google Shape;587;g9c12679eb0_0_88"/>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600"/>
              </a:spcBef>
              <a:spcAft>
                <a:spcPts val="0"/>
              </a:spcAft>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lvl="0" indent="0" algn="ctr" rtl="0">
              <a:lnSpc>
                <a:spcPct val="88888"/>
              </a:lnSpc>
              <a:spcBef>
                <a:spcPts val="1600"/>
              </a:spcBef>
              <a:spcAft>
                <a:spcPts val="0"/>
              </a:spcAft>
              <a:buNone/>
            </a:pPr>
            <a:endParaRPr sz="2200">
              <a:solidFill>
                <a:schemeClr val="dk1"/>
              </a:solidFill>
              <a:latin typeface="Meiryo"/>
              <a:ea typeface="Meiryo"/>
              <a:cs typeface="Meiryo"/>
              <a:sym typeface="Meiryo"/>
            </a:endParaRPr>
          </a:p>
        </p:txBody>
      </p:sp>
      <p:pic>
        <p:nvPicPr>
          <p:cNvPr id="588" name="Google Shape;588;g9c12679eb0_0_88"/>
          <p:cNvPicPr preferRelativeResize="0"/>
          <p:nvPr/>
        </p:nvPicPr>
        <p:blipFill>
          <a:blip r:embed="rId3">
            <a:alphaModFix/>
          </a:blip>
          <a:stretch>
            <a:fillRect/>
          </a:stretch>
        </p:blipFill>
        <p:spPr>
          <a:xfrm>
            <a:off x="905175" y="1648550"/>
            <a:ext cx="8191825" cy="4521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9c12679eb0_0_82"/>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a:t>６．課題　＞ 課題②−３．クラウド人材の育成</a:t>
            </a:r>
            <a:endParaRPr sz="2000" u="sng"/>
          </a:p>
          <a:p>
            <a:pPr marL="0" lvl="0" indent="0" algn="l" rtl="0">
              <a:spcBef>
                <a:spcPts val="0"/>
              </a:spcBef>
              <a:spcAft>
                <a:spcPts val="0"/>
              </a:spcAft>
              <a:buClr>
                <a:srgbClr val="024793"/>
              </a:buClr>
              <a:buSzPts val="2000"/>
              <a:buFont typeface="Arial"/>
              <a:buNone/>
            </a:pPr>
            <a:r>
              <a:rPr lang="en-US" sz="2000"/>
              <a:t>　提言：ノウハウの集約を行い領域横断による人材育成を行う</a:t>
            </a:r>
            <a:endParaRPr sz="2000"/>
          </a:p>
          <a:p>
            <a:pPr marL="0" lvl="0" indent="0" algn="l" rtl="0">
              <a:spcBef>
                <a:spcPts val="0"/>
              </a:spcBef>
              <a:spcAft>
                <a:spcPts val="0"/>
              </a:spcAft>
              <a:buClr>
                <a:srgbClr val="024793"/>
              </a:buClr>
              <a:buSzPts val="2000"/>
              <a:buFont typeface="Arial"/>
              <a:buNone/>
            </a:pP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rgbClr val="024793"/>
              </a:buClr>
              <a:buSzPts val="2000"/>
              <a:buFont typeface="Arial"/>
              <a:buNone/>
            </a:pPr>
            <a:endParaRPr sz="2000"/>
          </a:p>
        </p:txBody>
      </p:sp>
      <p:pic>
        <p:nvPicPr>
          <p:cNvPr id="595" name="Google Shape;595;g9c12679eb0_0_82"/>
          <p:cNvPicPr preferRelativeResize="0"/>
          <p:nvPr/>
        </p:nvPicPr>
        <p:blipFill>
          <a:blip r:embed="rId3">
            <a:alphaModFix/>
          </a:blip>
          <a:stretch>
            <a:fillRect/>
          </a:stretch>
        </p:blipFill>
        <p:spPr>
          <a:xfrm>
            <a:off x="1449100" y="1281425"/>
            <a:ext cx="7110500" cy="497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9c12679eb0_0_76"/>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dirty="0"/>
              <a:t>６．課題　＞ </a:t>
            </a:r>
            <a:r>
              <a:rPr lang="en-US" sz="2000" u="sng" dirty="0" err="1"/>
              <a:t>課題</a:t>
            </a:r>
            <a:r>
              <a:rPr lang="en-US" sz="2000" u="sng" dirty="0"/>
              <a:t>②−１．クラウド人材の育成</a:t>
            </a:r>
            <a:endParaRPr sz="2000" dirty="0"/>
          </a:p>
          <a:p>
            <a:pPr marL="0" lvl="0" indent="0" algn="l" rtl="0">
              <a:spcBef>
                <a:spcPts val="0"/>
              </a:spcBef>
              <a:spcAft>
                <a:spcPts val="0"/>
              </a:spcAft>
              <a:buClr>
                <a:srgbClr val="024793"/>
              </a:buClr>
              <a:buSzPts val="2000"/>
              <a:buFont typeface="Arial"/>
              <a:buNone/>
            </a:pP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Clr>
                <a:srgbClr val="024793"/>
              </a:buClr>
              <a:buSzPts val="2000"/>
              <a:buFont typeface="Arial"/>
              <a:buNone/>
            </a:pPr>
            <a:endParaRPr sz="2000" dirty="0"/>
          </a:p>
        </p:txBody>
      </p:sp>
      <p:sp>
        <p:nvSpPr>
          <p:cNvPr id="579" name="Google Shape;579;g9c12679eb0_0_76"/>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600"/>
              </a:spcBef>
              <a:spcAft>
                <a:spcPts val="0"/>
              </a:spcAft>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lvl="0" indent="0" algn="l" rtl="0">
              <a:lnSpc>
                <a:spcPct val="100000"/>
              </a:lnSpc>
              <a:spcBef>
                <a:spcPts val="1600"/>
              </a:spcBef>
              <a:spcAft>
                <a:spcPts val="0"/>
              </a:spcAft>
              <a:buNone/>
            </a:pPr>
            <a:r>
              <a:rPr lang="en-US" sz="2200">
                <a:solidFill>
                  <a:schemeClr val="dk1"/>
                </a:solidFill>
                <a:latin typeface="Meiryo"/>
                <a:ea typeface="Meiryo"/>
                <a:cs typeface="Meiryo"/>
                <a:sym typeface="Meiryo"/>
              </a:rPr>
              <a:t>（学習例）初めてのサーバレスウェブアプリケーション構築</a:t>
            </a:r>
            <a:endParaRPr sz="2200">
              <a:solidFill>
                <a:schemeClr val="dk1"/>
              </a:solidFill>
              <a:latin typeface="Meiryo"/>
              <a:ea typeface="Meiryo"/>
              <a:cs typeface="Meiryo"/>
              <a:sym typeface="Meiryo"/>
            </a:endParaRPr>
          </a:p>
          <a:p>
            <a:pPr marL="0" lvl="0" indent="0" algn="ctr" rtl="0">
              <a:lnSpc>
                <a:spcPct val="100000"/>
              </a:lnSpc>
              <a:spcBef>
                <a:spcPts val="1600"/>
              </a:spcBef>
              <a:spcAft>
                <a:spcPts val="0"/>
              </a:spcAft>
              <a:buNone/>
            </a:pPr>
            <a:r>
              <a:rPr lang="en-US" sz="2200">
                <a:solidFill>
                  <a:schemeClr val="dk1"/>
                </a:solidFill>
                <a:latin typeface="Meiryo"/>
                <a:ea typeface="Meiryo"/>
                <a:cs typeface="Meiryo"/>
                <a:sym typeface="Meiryo"/>
              </a:rPr>
              <a:t>　 </a:t>
            </a:r>
            <a:r>
              <a:rPr lang="en-US" sz="2000" u="sng">
                <a:solidFill>
                  <a:srgbClr val="0097A7"/>
                </a:solidFill>
                <a:latin typeface="Meiryo"/>
                <a:ea typeface="Meiryo"/>
                <a:cs typeface="Meiryo"/>
                <a:sym typeface="Meiryo"/>
                <a:hlinkClick r:id="rId3">
                  <a:extLst>
                    <a:ext uri="{A12FA001-AC4F-418D-AE19-62706E023703}">
                      <ahyp:hlinkClr xmlns:ahyp="http://schemas.microsoft.com/office/drawing/2018/hyperlinkcolor" val="tx"/>
                    </a:ext>
                  </a:extLst>
                </a:hlinkClick>
              </a:rPr>
              <a:t>https://aws.amazon.com/jp/serverless/build-a-web-app/</a:t>
            </a:r>
            <a:endParaRPr sz="3200">
              <a:solidFill>
                <a:schemeClr val="dk1"/>
              </a:solidFill>
              <a:latin typeface="Meiryo"/>
              <a:ea typeface="Meiryo"/>
              <a:cs typeface="Meiryo"/>
              <a:sym typeface="Meiryo"/>
            </a:endParaRPr>
          </a:p>
          <a:p>
            <a:pPr marL="0" lvl="0" indent="0" algn="ctr" rtl="0">
              <a:lnSpc>
                <a:spcPct val="88888"/>
              </a:lnSpc>
              <a:spcBef>
                <a:spcPts val="1600"/>
              </a:spcBef>
              <a:spcAft>
                <a:spcPts val="0"/>
              </a:spcAft>
              <a:buNone/>
            </a:pPr>
            <a:endParaRPr sz="2200">
              <a:solidFill>
                <a:schemeClr val="dk1"/>
              </a:solidFill>
              <a:latin typeface="Meiryo"/>
              <a:ea typeface="Meiryo"/>
              <a:cs typeface="Meiryo"/>
              <a:sym typeface="Meiryo"/>
            </a:endParaRPr>
          </a:p>
        </p:txBody>
      </p:sp>
      <p:pic>
        <p:nvPicPr>
          <p:cNvPr id="580" name="Google Shape;580;g9c12679eb0_0_76"/>
          <p:cNvPicPr preferRelativeResize="0"/>
          <p:nvPr/>
        </p:nvPicPr>
        <p:blipFill>
          <a:blip r:embed="rId4">
            <a:alphaModFix/>
          </a:blip>
          <a:stretch>
            <a:fillRect/>
          </a:stretch>
        </p:blipFill>
        <p:spPr>
          <a:xfrm>
            <a:off x="950025" y="2423425"/>
            <a:ext cx="8127174" cy="433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9baf6d60bb_0_26"/>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dirty="0"/>
              <a:t>７．今後の展望　＞ ７－１．開発業務への注力</a:t>
            </a:r>
            <a:endParaRPr sz="2000" u="sng" dirty="0"/>
          </a:p>
          <a:p>
            <a:pPr marL="0" lvl="0" indent="0" algn="l" rtl="0">
              <a:lnSpc>
                <a:spcPct val="115000"/>
              </a:lnSpc>
              <a:spcBef>
                <a:spcPts val="0"/>
              </a:spcBef>
              <a:spcAft>
                <a:spcPts val="0"/>
              </a:spcAft>
              <a:buClr>
                <a:srgbClr val="024793"/>
              </a:buClr>
              <a:buSzPts val="2000"/>
              <a:buFont typeface="Arial"/>
              <a:buNone/>
            </a:pPr>
            <a:r>
              <a:rPr lang="en-US" sz="2000" dirty="0"/>
              <a:t>　</a:t>
            </a:r>
            <a:r>
              <a:rPr lang="en-US" sz="2000" dirty="0" err="1"/>
              <a:t>運用業務の省力化により人員を開発業務へ注力可能となる</a:t>
            </a:r>
            <a:endParaRPr sz="2000" dirty="0"/>
          </a:p>
        </p:txBody>
      </p:sp>
      <p:sp>
        <p:nvSpPr>
          <p:cNvPr id="602" name="Google Shape;602;g9baf6d60bb_0_26"/>
          <p:cNvSpPr/>
          <p:nvPr/>
        </p:nvSpPr>
        <p:spPr>
          <a:xfrm>
            <a:off x="1597775" y="2318600"/>
            <a:ext cx="6193500" cy="2842200"/>
          </a:xfrm>
          <a:prstGeom prst="roundRect">
            <a:avLst>
              <a:gd name="adj" fmla="val 16667"/>
            </a:avLst>
          </a:prstGeom>
          <a:solidFill>
            <a:srgbClr val="FFCC66"/>
          </a:solidFill>
          <a:ln w="38100" cap="flat" cmpd="sng">
            <a:solidFill>
              <a:srgbClr val="FFFFFF"/>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1" dirty="0" err="1">
                <a:solidFill>
                  <a:srgbClr val="FFFFFF"/>
                </a:solidFill>
                <a:latin typeface="Meiryo"/>
                <a:ea typeface="Meiryo"/>
                <a:cs typeface="Meiryo"/>
                <a:sym typeface="Meiryo"/>
              </a:rPr>
              <a:t>運用業務が省力化されると</a:t>
            </a:r>
            <a:endParaRPr sz="1800" b="1" i="0" u="none" strike="noStrike" cap="none"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r>
              <a:rPr lang="en-US" sz="1600" dirty="0">
                <a:solidFill>
                  <a:srgbClr val="FFFFFF"/>
                </a:solidFill>
                <a:latin typeface="Meiryo"/>
                <a:ea typeface="Meiryo"/>
                <a:cs typeface="Meiryo"/>
                <a:sym typeface="Meiryo"/>
              </a:rPr>
              <a:t>⇢ </a:t>
            </a:r>
            <a:r>
              <a:rPr lang="en-US" sz="1600" dirty="0" err="1">
                <a:solidFill>
                  <a:srgbClr val="FFFFFF"/>
                </a:solidFill>
                <a:latin typeface="Meiryo"/>
                <a:ea typeface="Meiryo"/>
                <a:cs typeface="Meiryo"/>
                <a:sym typeface="Meiryo"/>
              </a:rPr>
              <a:t>HW・SW保守を担当していた人員は役割が変化する</a:t>
            </a:r>
            <a:r>
              <a:rPr lang="en-US" sz="1600" dirty="0">
                <a:solidFill>
                  <a:srgbClr val="FFFFFF"/>
                </a:solidFill>
                <a:latin typeface="Meiryo"/>
                <a:ea typeface="Meiryo"/>
                <a:cs typeface="Meiryo"/>
                <a:sym typeface="Meiryo"/>
              </a:rPr>
              <a:t>。</a:t>
            </a:r>
            <a:endParaRPr sz="1600"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r>
              <a:rPr lang="en-US" sz="1600" dirty="0">
                <a:solidFill>
                  <a:srgbClr val="FFFFFF"/>
                </a:solidFill>
                <a:latin typeface="Meiryo"/>
                <a:ea typeface="Meiryo"/>
                <a:cs typeface="Meiryo"/>
                <a:sym typeface="Meiryo"/>
              </a:rPr>
              <a:t>　</a:t>
            </a:r>
            <a:r>
              <a:rPr lang="en-US" sz="1600" dirty="0" err="1">
                <a:solidFill>
                  <a:srgbClr val="FFFFFF"/>
                </a:solidFill>
                <a:latin typeface="Meiryo"/>
                <a:ea typeface="Meiryo"/>
                <a:cs typeface="Meiryo"/>
                <a:sym typeface="Meiryo"/>
              </a:rPr>
              <a:t>既存役割の比率が徐々に下がり、新たな役割が増えていく</a:t>
            </a:r>
            <a:r>
              <a:rPr lang="en-US" sz="1600" b="0" i="0" u="none" strike="noStrike" cap="none" dirty="0">
                <a:solidFill>
                  <a:srgbClr val="FFFFFF"/>
                </a:solidFill>
                <a:latin typeface="Meiryo"/>
                <a:ea typeface="Meiryo"/>
                <a:cs typeface="Meiryo"/>
                <a:sym typeface="Meiryo"/>
              </a:rPr>
              <a:t>。</a:t>
            </a:r>
            <a:endParaRPr sz="1600" b="0" i="0" u="none" strike="noStrike" cap="none"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endParaRPr sz="1600"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r>
              <a:rPr lang="en-US" sz="1600" dirty="0" err="1">
                <a:solidFill>
                  <a:srgbClr val="FFFFFF"/>
                </a:solidFill>
                <a:latin typeface="Meiryo"/>
                <a:ea typeface="Meiryo"/>
                <a:cs typeface="Meiryo"/>
                <a:sym typeface="Meiryo"/>
              </a:rPr>
              <a:t>組織レベルでは業務内容の再構築が必要となり</a:t>
            </a:r>
            <a:r>
              <a:rPr lang="en-US" sz="1600" dirty="0">
                <a:solidFill>
                  <a:srgbClr val="FFFFFF"/>
                </a:solidFill>
                <a:latin typeface="Meiryo"/>
                <a:ea typeface="Meiryo"/>
                <a:cs typeface="Meiryo"/>
                <a:sym typeface="Meiryo"/>
              </a:rPr>
              <a:t>、</a:t>
            </a:r>
            <a:endParaRPr sz="1600"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r>
              <a:rPr lang="en-US" sz="1600" dirty="0">
                <a:solidFill>
                  <a:srgbClr val="FFFFFF"/>
                </a:solidFill>
                <a:latin typeface="Meiryo"/>
                <a:ea typeface="Meiryo"/>
                <a:cs typeface="Meiryo"/>
                <a:sym typeface="Meiryo"/>
              </a:rPr>
              <a:t>（</a:t>
            </a:r>
            <a:r>
              <a:rPr lang="en-US" sz="1600" dirty="0" err="1">
                <a:solidFill>
                  <a:srgbClr val="FFFFFF"/>
                </a:solidFill>
                <a:latin typeface="Meiryo"/>
                <a:ea typeface="Meiryo"/>
                <a:cs typeface="Meiryo"/>
                <a:sym typeface="Meiryo"/>
              </a:rPr>
              <a:t>当然だけど）個人は</a:t>
            </a:r>
            <a:r>
              <a:rPr lang="en-US" sz="1600" dirty="0">
                <a:solidFill>
                  <a:srgbClr val="FFFFFF"/>
                </a:solidFill>
                <a:latin typeface="Meiryo"/>
                <a:ea typeface="Meiryo"/>
                <a:cs typeface="Meiryo"/>
                <a:sym typeface="Meiryo"/>
              </a:rPr>
              <a:t>　新たに技術を学んでいく必要あり。中堅以上の技術者が、クラウドネイティブな考えを受け入れていく必要がある。既存技術の代替として捉えると誤った結論を得てしまう</a:t>
            </a:r>
            <a:endParaRPr sz="1600" dirty="0">
              <a:solidFill>
                <a:srgbClr val="FFFFFF"/>
              </a:solidFill>
              <a:latin typeface="Meiryo"/>
              <a:ea typeface="Meiryo"/>
              <a:cs typeface="Meiryo"/>
              <a:sym typeface="Meiryo"/>
            </a:endParaRPr>
          </a:p>
          <a:p>
            <a:pPr marL="0" marR="0" lvl="0" indent="0" algn="l" rtl="0">
              <a:lnSpc>
                <a:spcPct val="100000"/>
              </a:lnSpc>
              <a:spcBef>
                <a:spcPts val="0"/>
              </a:spcBef>
              <a:spcAft>
                <a:spcPts val="0"/>
              </a:spcAft>
              <a:buNone/>
            </a:pPr>
            <a:endParaRPr sz="1600" dirty="0">
              <a:solidFill>
                <a:srgbClr val="FFFFFF"/>
              </a:solidFill>
              <a:latin typeface="Meiryo"/>
              <a:ea typeface="Meiryo"/>
              <a:cs typeface="Meiryo"/>
              <a:sym typeface="Meiry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問題意識の提起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9baf6d60bb_0_31"/>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a:t>７．今後の展望　＞ ７－２．アプリのマイクロサービス化</a:t>
            </a:r>
            <a:endParaRPr sz="2000" u="sng"/>
          </a:p>
          <a:p>
            <a:pPr marL="0" lvl="0" indent="0" algn="l" rtl="0">
              <a:lnSpc>
                <a:spcPct val="115000"/>
              </a:lnSpc>
              <a:spcBef>
                <a:spcPts val="0"/>
              </a:spcBef>
              <a:spcAft>
                <a:spcPts val="0"/>
              </a:spcAft>
              <a:buClr>
                <a:srgbClr val="024793"/>
              </a:buClr>
              <a:buSzPts val="2000"/>
              <a:buFont typeface="Arial"/>
              <a:buNone/>
            </a:pPr>
            <a:endParaRPr sz="2000"/>
          </a:p>
        </p:txBody>
      </p:sp>
      <p:pic>
        <p:nvPicPr>
          <p:cNvPr id="609" name="Google Shape;609;g9baf6d60bb_0_31"/>
          <p:cNvPicPr preferRelativeResize="0"/>
          <p:nvPr/>
        </p:nvPicPr>
        <p:blipFill>
          <a:blip r:embed="rId3">
            <a:alphaModFix/>
          </a:blip>
          <a:stretch>
            <a:fillRect/>
          </a:stretch>
        </p:blipFill>
        <p:spPr>
          <a:xfrm>
            <a:off x="925250" y="2007851"/>
            <a:ext cx="4876800" cy="3362325"/>
          </a:xfrm>
          <a:prstGeom prst="rect">
            <a:avLst/>
          </a:prstGeom>
          <a:noFill/>
          <a:ln>
            <a:noFill/>
          </a:ln>
        </p:spPr>
      </p:pic>
      <p:pic>
        <p:nvPicPr>
          <p:cNvPr id="610" name="Google Shape;610;g9baf6d60bb_0_31"/>
          <p:cNvPicPr preferRelativeResize="0"/>
          <p:nvPr/>
        </p:nvPicPr>
        <p:blipFill>
          <a:blip r:embed="rId4">
            <a:alphaModFix/>
          </a:blip>
          <a:stretch>
            <a:fillRect/>
          </a:stretch>
        </p:blipFill>
        <p:spPr>
          <a:xfrm>
            <a:off x="5901375" y="3590345"/>
            <a:ext cx="514350" cy="485775"/>
          </a:xfrm>
          <a:prstGeom prst="rect">
            <a:avLst/>
          </a:prstGeom>
          <a:noFill/>
          <a:ln>
            <a:noFill/>
          </a:ln>
        </p:spPr>
      </p:pic>
      <p:pic>
        <p:nvPicPr>
          <p:cNvPr id="611" name="Google Shape;611;g9baf6d60bb_0_31"/>
          <p:cNvPicPr preferRelativeResize="0"/>
          <p:nvPr/>
        </p:nvPicPr>
        <p:blipFill>
          <a:blip r:embed="rId5">
            <a:alphaModFix/>
          </a:blip>
          <a:stretch>
            <a:fillRect/>
          </a:stretch>
        </p:blipFill>
        <p:spPr>
          <a:xfrm>
            <a:off x="6621200" y="2450645"/>
            <a:ext cx="2066925" cy="809625"/>
          </a:xfrm>
          <a:prstGeom prst="rect">
            <a:avLst/>
          </a:prstGeom>
          <a:noFill/>
          <a:ln>
            <a:noFill/>
          </a:ln>
        </p:spPr>
      </p:pic>
      <p:pic>
        <p:nvPicPr>
          <p:cNvPr id="612" name="Google Shape;612;g9baf6d60bb_0_31"/>
          <p:cNvPicPr preferRelativeResize="0"/>
          <p:nvPr/>
        </p:nvPicPr>
        <p:blipFill>
          <a:blip r:embed="rId6">
            <a:alphaModFix/>
          </a:blip>
          <a:stretch>
            <a:fillRect/>
          </a:stretch>
        </p:blipFill>
        <p:spPr>
          <a:xfrm>
            <a:off x="6621200" y="4084451"/>
            <a:ext cx="2066925" cy="828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9c12679eb0_0_26"/>
          <p:cNvSpPr txBox="1">
            <a:spLocks noGrp="1"/>
          </p:cNvSpPr>
          <p:nvPr>
            <p:ph type="ctrTitle"/>
          </p:nvPr>
        </p:nvSpPr>
        <p:spPr>
          <a:xfrm>
            <a:off x="1220491" y="339645"/>
            <a:ext cx="7600800" cy="720300"/>
          </a:xfrm>
          <a:prstGeom prst="rect">
            <a:avLst/>
          </a:prstGeom>
          <a:noFill/>
          <a:ln>
            <a:noFill/>
          </a:ln>
        </p:spPr>
        <p:txBody>
          <a:bodyPr spcFirstLastPara="1" wrap="square" lIns="0" tIns="45700" rIns="0" bIns="45700" anchor="t" anchorCtr="0">
            <a:noAutofit/>
          </a:bodyPr>
          <a:lstStyle/>
          <a:p>
            <a:pPr marL="0" lvl="0" indent="0" algn="l" rtl="0">
              <a:lnSpc>
                <a:spcPct val="115000"/>
              </a:lnSpc>
              <a:spcBef>
                <a:spcPts val="0"/>
              </a:spcBef>
              <a:spcAft>
                <a:spcPts val="0"/>
              </a:spcAft>
              <a:buClr>
                <a:srgbClr val="024793"/>
              </a:buClr>
              <a:buSzPts val="2000"/>
              <a:buFont typeface="Arial"/>
              <a:buNone/>
            </a:pPr>
            <a:r>
              <a:rPr lang="en-US" sz="2000" u="sng"/>
              <a:t>７．今後の展望　＞ ７－２．アプリのマイクロサービス化</a:t>
            </a:r>
            <a:endParaRPr sz="2000" u="sng"/>
          </a:p>
          <a:p>
            <a:pPr marL="0" lvl="0" indent="0" algn="l" rtl="0">
              <a:lnSpc>
                <a:spcPct val="115000"/>
              </a:lnSpc>
              <a:spcBef>
                <a:spcPts val="0"/>
              </a:spcBef>
              <a:spcAft>
                <a:spcPts val="0"/>
              </a:spcAft>
              <a:buClr>
                <a:srgbClr val="024793"/>
              </a:buClr>
              <a:buSzPts val="2000"/>
              <a:buFont typeface="Arial"/>
              <a:buNone/>
            </a:pPr>
            <a:r>
              <a:rPr lang="en-US" sz="2000"/>
              <a:t>　マイクロサービス　×　ドメイン駆動設計・アジャイル開発</a:t>
            </a:r>
            <a:endParaRPr sz="2000" u="sng"/>
          </a:p>
        </p:txBody>
      </p:sp>
      <p:pic>
        <p:nvPicPr>
          <p:cNvPr id="620" name="Google Shape;620;g9c12679eb0_0_26"/>
          <p:cNvPicPr preferRelativeResize="0"/>
          <p:nvPr/>
        </p:nvPicPr>
        <p:blipFill>
          <a:blip r:embed="rId3">
            <a:alphaModFix/>
          </a:blip>
          <a:stretch>
            <a:fillRect/>
          </a:stretch>
        </p:blipFill>
        <p:spPr>
          <a:xfrm>
            <a:off x="3290300" y="3689120"/>
            <a:ext cx="5457825" cy="263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nvGraphicFramePr>
        <p:xfrm>
          <a:off x="1371565" y="1558463"/>
          <a:ext cx="6096000" cy="19304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①</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15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②</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4" name="正方形/長方形 3">
            <a:extLst>
              <a:ext uri="{FF2B5EF4-FFF2-40B4-BE49-F238E27FC236}">
                <a16:creationId xmlns:a16="http://schemas.microsoft.com/office/drawing/2014/main" id="{3D162085-0B53-B14E-B09D-AA01ABD11857}"/>
              </a:ext>
            </a:extLst>
          </p:cNvPr>
          <p:cNvSpPr/>
          <p:nvPr/>
        </p:nvSpPr>
        <p:spPr>
          <a:xfrm>
            <a:off x="2075289" y="3617845"/>
            <a:ext cx="1582307" cy="37371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000">
                <a:solidFill>
                  <a:schemeClr val="bg1"/>
                </a:solidFill>
                <a:latin typeface="Meiryo UI" panose="020B0604030504040204" pitchFamily="34" charset="-128"/>
                <a:ea typeface="Meiryo UI" panose="020B0604030504040204" pitchFamily="34" charset="-128"/>
              </a:rPr>
              <a:t>インフラ構築</a:t>
            </a:r>
          </a:p>
        </p:txBody>
      </p:sp>
      <p:sp>
        <p:nvSpPr>
          <p:cNvPr id="8" name="正方形/長方形 7">
            <a:extLst>
              <a:ext uri="{FF2B5EF4-FFF2-40B4-BE49-F238E27FC236}">
                <a16:creationId xmlns:a16="http://schemas.microsoft.com/office/drawing/2014/main" id="{2F854109-61A7-134A-BAE0-1251FCC07BAD}"/>
              </a:ext>
            </a:extLst>
          </p:cNvPr>
          <p:cNvSpPr/>
          <p:nvPr/>
        </p:nvSpPr>
        <p:spPr>
          <a:xfrm>
            <a:off x="1089328" y="3778793"/>
            <a:ext cx="954157" cy="212764"/>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0D63CE"/>
                </a:solidFill>
                <a:latin typeface="Meiryo UI" panose="020B0604030504040204" pitchFamily="34" charset="-128"/>
                <a:ea typeface="Meiryo UI" panose="020B0604030504040204" pitchFamily="34" charset="-128"/>
              </a:rPr>
              <a:t>コーディング</a:t>
            </a:r>
          </a:p>
        </p:txBody>
      </p:sp>
      <p:sp>
        <p:nvSpPr>
          <p:cNvPr id="9" name="正方形/長方形 8">
            <a:extLst>
              <a:ext uri="{FF2B5EF4-FFF2-40B4-BE49-F238E27FC236}">
                <a16:creationId xmlns:a16="http://schemas.microsoft.com/office/drawing/2014/main" id="{625D41CE-F881-A84B-A560-1AD8C810F058}"/>
              </a:ext>
            </a:extLst>
          </p:cNvPr>
          <p:cNvSpPr/>
          <p:nvPr/>
        </p:nvSpPr>
        <p:spPr>
          <a:xfrm>
            <a:off x="1089328" y="3994198"/>
            <a:ext cx="7967207" cy="2796216"/>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2000">
                <a:solidFill>
                  <a:schemeClr val="tx1"/>
                </a:solidFill>
                <a:latin typeface="Meiryo UI" panose="020B0604030504040204" pitchFamily="34" charset="-128"/>
                <a:ea typeface="Meiryo UI" panose="020B0604030504040204" pitchFamily="34" charset="-128"/>
              </a:rPr>
              <a:t>サーバレスな</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のサービスを選択・連携してシステムを実現するため、</a:t>
            </a:r>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u="sng">
                <a:solidFill>
                  <a:srgbClr val="FF0000"/>
                </a:solidFill>
                <a:latin typeface="Meiryo UI" panose="020B0604030504040204" pitchFamily="34" charset="-128"/>
                <a:ea typeface="Meiryo UI" panose="020B0604030504040204" pitchFamily="34" charset="-128"/>
              </a:rPr>
              <a:t>ユーザーの設計と開発範囲が限定的。</a:t>
            </a:r>
            <a:r>
              <a:rPr kumimoji="1" lang="ja-JP" altLang="en-US" sz="2000">
                <a:solidFill>
                  <a:schemeClr val="tx1"/>
                </a:solidFill>
                <a:latin typeface="Meiryo UI" panose="020B0604030504040204" pitchFamily="34" charset="-128"/>
                <a:ea typeface="Meiryo UI" panose="020B0604030504040204" pitchFamily="34" charset="-128"/>
              </a:rPr>
              <a:t> </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特に</a:t>
            </a:r>
            <a:r>
              <a:rPr kumimoji="1" lang="ja-JP" altLang="en-US" sz="2000" u="sng">
                <a:solidFill>
                  <a:srgbClr val="FF0000"/>
                </a:solidFill>
                <a:latin typeface="Meiryo UI" panose="020B0604030504040204" pitchFamily="34" charset="-128"/>
                <a:ea typeface="Meiryo UI" panose="020B0604030504040204" pitchFamily="34" charset="-128"/>
              </a:rPr>
              <a:t>非機能要件部分（可用性、拡張性</a:t>
            </a:r>
            <a:r>
              <a:rPr kumimoji="1" lang="en-US" altLang="ja-JP" sz="2000" u="sng" dirty="0">
                <a:solidFill>
                  <a:srgbClr val="FF0000"/>
                </a:solidFill>
                <a:latin typeface="Meiryo UI" panose="020B0604030504040204" pitchFamily="34" charset="-128"/>
                <a:ea typeface="Meiryo UI" panose="020B0604030504040204" pitchFamily="34" charset="-128"/>
              </a:rPr>
              <a:t> </a:t>
            </a:r>
            <a:r>
              <a:rPr kumimoji="1" lang="ja-JP" altLang="en-US" sz="2000" u="sng">
                <a:solidFill>
                  <a:srgbClr val="FF0000"/>
                </a:solidFill>
                <a:latin typeface="Meiryo UI" panose="020B0604030504040204" pitchFamily="34" charset="-128"/>
                <a:ea typeface="Meiryo UI" panose="020B0604030504040204" pitchFamily="34" charset="-128"/>
              </a:rPr>
              <a:t>等）</a:t>
            </a:r>
            <a:r>
              <a:rPr kumimoji="1" lang="ja-JP" altLang="en-US" sz="2000">
                <a:solidFill>
                  <a:schemeClr val="tx1"/>
                </a:solidFill>
                <a:latin typeface="Meiryo UI" panose="020B0604030504040204" pitchFamily="34" charset="-128"/>
                <a:ea typeface="Meiryo UI" panose="020B0604030504040204" pitchFamily="34" charset="-128"/>
              </a:rPr>
              <a:t>は、クラウド事業者の責任範囲が大きく、ユーザーが手動で設定する部分が限定され、構築作業時間が短縮された。</a:t>
            </a:r>
          </a:p>
        </p:txBody>
      </p:sp>
    </p:spTree>
    <p:extLst>
      <p:ext uri="{BB962C8B-B14F-4D97-AF65-F5344CB8AC3E}">
        <p14:creationId xmlns:p14="http://schemas.microsoft.com/office/powerpoint/2010/main" val="1283501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A4AC3-DF89-ED41-AC14-D3B109F6B90D}"/>
              </a:ext>
            </a:extLst>
          </p:cNvPr>
          <p:cNvSpPr>
            <a:spLocks noGrp="1"/>
          </p:cNvSpPr>
          <p:nvPr>
            <p:ph type="ctrTitle"/>
          </p:nvPr>
        </p:nvSpPr>
        <p:spPr/>
        <p:txBody>
          <a:bodyPr/>
          <a:lstStyle/>
          <a:p>
            <a:r>
              <a:rPr kumimoji="1" lang="ja-JP" altLang="en-US"/>
              <a:t>以下、</a:t>
            </a:r>
            <a:r>
              <a:rPr lang="ja-JP" altLang="en-US"/>
              <a:t>材料</a:t>
            </a:r>
            <a:endParaRPr kumimoji="1" lang="ja-JP" altLang="en-US"/>
          </a:p>
        </p:txBody>
      </p:sp>
      <p:sp>
        <p:nvSpPr>
          <p:cNvPr id="3" name="テキスト プレースホルダー 2">
            <a:extLst>
              <a:ext uri="{FF2B5EF4-FFF2-40B4-BE49-F238E27FC236}">
                <a16:creationId xmlns:a16="http://schemas.microsoft.com/office/drawing/2014/main" id="{BDB4C1F7-208F-734D-87A2-1E08E68CEFF9}"/>
              </a:ext>
            </a:extLst>
          </p:cNvPr>
          <p:cNvSpPr>
            <a:spLocks noGrp="1"/>
          </p:cNvSpPr>
          <p:nvPr>
            <p:ph type="body" sz="quarter" idx="14"/>
          </p:nvPr>
        </p:nvSpPr>
        <p:spPr/>
        <p:txBody>
          <a:bodyPr/>
          <a:lstStyle/>
          <a:p>
            <a:endParaRPr kumimoji="1" lang="ja-JP" altLang="en-US" dirty="0"/>
          </a:p>
        </p:txBody>
      </p:sp>
    </p:spTree>
    <p:extLst>
      <p:ext uri="{BB962C8B-B14F-4D97-AF65-F5344CB8AC3E}">
        <p14:creationId xmlns:p14="http://schemas.microsoft.com/office/powerpoint/2010/main" val="382717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プレースホルダー 15" descr="間取り図を確認する人々">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p:txBody>
          <a:bodyPr rtlCol="0"/>
          <a:lstStyle/>
          <a:p>
            <a:pPr rtl="0"/>
            <a:r>
              <a:rPr lang="ja-JP" altLang="en-US" b="0" dirty="0">
                <a:solidFill>
                  <a:schemeClr val="bg1"/>
                </a:solidFill>
                <a:latin typeface="Meiryo UI" panose="020B0604030504040204" pitchFamily="50" charset="-128"/>
                <a:ea typeface="Meiryo UI" panose="020B0604030504040204" pitchFamily="50" charset="-128"/>
              </a:rPr>
              <a:t>サブタイトルをここに入力</a:t>
            </a: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p:txBody>
          <a:bodyPr rtlCol="0"/>
          <a:lstStyle/>
          <a:p>
            <a:pPr rtl="0"/>
            <a:r>
              <a:rPr lang="ja-JP" altLang="en-US">
                <a:solidFill>
                  <a:schemeClr val="bg1"/>
                </a:solidFill>
                <a:latin typeface="Meiryo UI" panose="020B0604030504040204" pitchFamily="50" charset="-128"/>
                <a:ea typeface="Meiryo UI" panose="020B0604030504040204" pitchFamily="50" charset="-128"/>
              </a:rPr>
              <a:t>セクション区切り線スライド</a:t>
            </a:r>
          </a:p>
        </p:txBody>
      </p:sp>
    </p:spTree>
    <p:extLst>
      <p:ext uri="{BB962C8B-B14F-4D97-AF65-F5344CB8AC3E}">
        <p14:creationId xmlns:p14="http://schemas.microsoft.com/office/powerpoint/2010/main" val="4067864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プレースホルダー 7" descr="手を重ねて置いていく人々のグループ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テキスト プレースホルダー 6">
            <a:extLst>
              <a:ext uri="{FF2B5EF4-FFF2-40B4-BE49-F238E27FC236}">
                <a16:creationId xmlns:a16="http://schemas.microsoft.com/office/drawing/2014/main" id="{F671A034-1CDF-8B46-90C5-63321B0C91BE}"/>
              </a:ext>
            </a:extLst>
          </p:cNvPr>
          <p:cNvSpPr>
            <a:spLocks noGrp="1"/>
          </p:cNvSpPr>
          <p:nvPr>
            <p:ph idx="1"/>
          </p:nvPr>
        </p:nvSpPr>
        <p:spPr/>
        <p:txBody>
          <a:bodyPr rtlCol="0"/>
          <a:lstStyle/>
          <a:p>
            <a:pPr marL="0" indent="0">
              <a:buNone/>
            </a:pPr>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lang="ja-JP" altLang="en-US">
              <a:latin typeface="Meiryo UI" panose="020B0604030504040204" pitchFamily="50" charset="-128"/>
              <a:ea typeface="Meiryo UI" panose="020B0604030504040204" pitchFamily="50" charset="-128"/>
            </a:endParaRPr>
          </a:p>
        </p:txBody>
      </p:sp>
      <p:sp>
        <p:nvSpPr>
          <p:cNvPr id="21" name="タイトル 20">
            <a:extLst>
              <a:ext uri="{FF2B5EF4-FFF2-40B4-BE49-F238E27FC236}">
                <a16:creationId xmlns:a16="http://schemas.microsoft.com/office/drawing/2014/main" id="{B3E69B71-5849-7541-ADEA-D19838B3CF0C}"/>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キャプション付き</a:t>
            </a:r>
            <a:br>
              <a:rPr lang="ja-JP" altLang="en-US">
                <a:latin typeface="Meiryo UI" panose="020B0604030504040204" pitchFamily="50" charset="-128"/>
                <a:ea typeface="Meiryo UI" panose="020B0604030504040204" pitchFamily="50" charset="-128"/>
              </a:rPr>
            </a:br>
            <a:r>
              <a:rPr lang="ja-JP" altLang="en-US">
                <a:latin typeface="Meiryo UI" panose="020B0604030504040204" pitchFamily="50" charset="-128"/>
                <a:ea typeface="Meiryo UI" panose="020B0604030504040204" pitchFamily="50" charset="-128"/>
              </a:rPr>
              <a:t>コンテンツ</a:t>
            </a:r>
          </a:p>
        </p:txBody>
      </p:sp>
    </p:spTree>
    <p:extLst>
      <p:ext uri="{BB962C8B-B14F-4D97-AF65-F5344CB8AC3E}">
        <p14:creationId xmlns:p14="http://schemas.microsoft.com/office/powerpoint/2010/main" val="2167823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en-US" altLang="ja-JP" dirty="0">
                <a:latin typeface="Meiryo UI" panose="020B0604030504040204" pitchFamily="50" charset="-128"/>
                <a:ea typeface="Meiryo UI" panose="020B0604030504040204" pitchFamily="50" charset="-128"/>
              </a:rPr>
              <a:t>2 </a:t>
            </a:r>
            <a:r>
              <a:rPr lang="ja-JP" altLang="en-US">
                <a:latin typeface="Meiryo UI" panose="020B0604030504040204" pitchFamily="50" charset="-128"/>
                <a:ea typeface="Meiryo UI" panose="020B0604030504040204" pitchFamily="50" charset="-128"/>
              </a:rPr>
              <a:t>段組</a:t>
            </a:r>
          </a:p>
        </p:txBody>
      </p:sp>
      <p:sp>
        <p:nvSpPr>
          <p:cNvPr id="3" name="コンテンツ プレースホルダー 2">
            <a:extLst>
              <a:ext uri="{FF2B5EF4-FFF2-40B4-BE49-F238E27FC236}">
                <a16:creationId xmlns:a16="http://schemas.microsoft.com/office/drawing/2014/main" id="{65315FCB-0039-EF4F-AFE0-33905D91929E}"/>
              </a:ext>
            </a:extLst>
          </p:cNvPr>
          <p:cNvSpPr>
            <a:spLocks noGrp="1"/>
          </p:cNvSpPr>
          <p:nvPr>
            <p:ph sz="half" idx="1"/>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6" name="コンテンツ プレースホルダー 15">
            <a:extLst>
              <a:ext uri="{FF2B5EF4-FFF2-40B4-BE49-F238E27FC236}">
                <a16:creationId xmlns:a16="http://schemas.microsoft.com/office/drawing/2014/main" id="{61E23B57-A482-8F4B-9021-86FE326A6D10}"/>
              </a:ext>
            </a:extLst>
          </p:cNvPr>
          <p:cNvSpPr>
            <a:spLocks noGrp="1"/>
          </p:cNvSpPr>
          <p:nvPr>
            <p:ph sz="half" idx="2"/>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dirty="0">
                <a:latin typeface="Meiryo UI" panose="020B0604030504040204" pitchFamily="50" charset="-128"/>
                <a:ea typeface="Meiryo UI" panose="020B0604030504040204" pitchFamily="50" charset="-128"/>
              </a:rPr>
              <a:t>1 </a:t>
            </a:r>
            <a:r>
              <a:rPr lang="ja-JP" altLang="en-US" b="0">
                <a:latin typeface="Meiryo UI" panose="020B0604030504040204" pitchFamily="50" charset="-128"/>
                <a:ea typeface="Meiryo UI" panose="020B0604030504040204" pitchFamily="50" charset="-128"/>
              </a:rPr>
              <a:t>のタイトル</a:t>
            </a:r>
          </a:p>
        </p:txBody>
      </p:sp>
      <p:sp>
        <p:nvSpPr>
          <p:cNvPr id="7" name="テキスト プレースホルダー 6">
            <a:extLst>
              <a:ext uri="{FF2B5EF4-FFF2-40B4-BE49-F238E27FC236}">
                <a16:creationId xmlns:a16="http://schemas.microsoft.com/office/drawing/2014/main" id="{D9218E33-9E8A-D249-93A7-9EDFE3BEA503}"/>
              </a:ext>
            </a:extLst>
          </p:cNvPr>
          <p:cNvSpPr>
            <a:spLocks noGrp="1"/>
          </p:cNvSpPr>
          <p:nvPr>
            <p:ph type="body" sz="quarter" idx="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a:latin typeface="Meiryo UI" panose="020B0604030504040204" pitchFamily="50" charset="-128"/>
                <a:ea typeface="Meiryo UI" panose="020B0604030504040204" pitchFamily="50" charset="-128"/>
              </a:rPr>
              <a:t>2 </a:t>
            </a:r>
            <a:r>
              <a:rPr lang="ja-JP" altLang="en-US" b="0">
                <a:latin typeface="Meiryo UI" panose="020B0604030504040204" pitchFamily="50" charset="-128"/>
                <a:ea typeface="Meiryo UI" panose="020B0604030504040204" pitchFamily="50" charset="-128"/>
              </a:rPr>
              <a:t>のタイトル</a:t>
            </a:r>
          </a:p>
        </p:txBody>
      </p:sp>
    </p:spTree>
    <p:extLst>
      <p:ext uri="{BB962C8B-B14F-4D97-AF65-F5344CB8AC3E}">
        <p14:creationId xmlns:p14="http://schemas.microsoft.com/office/powerpoint/2010/main" val="3843284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10" descr="ソファに座っている二人">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タイトル 2" hidden="1">
            <a:extLst>
              <a:ext uri="{FF2B5EF4-FFF2-40B4-BE49-F238E27FC236}">
                <a16:creationId xmlns:a16="http://schemas.microsoft.com/office/drawing/2014/main" id="{FD439DD0-579B-4A38-94AC-4A7CC453CC47}"/>
              </a:ext>
            </a:extLst>
          </p:cNvPr>
          <p:cNvSpPr>
            <a:spLocks noGrp="1"/>
          </p:cNvSpPr>
          <p:nvPr>
            <p:ph type="title"/>
          </p:nvPr>
        </p:nvSpPr>
        <p:spPr/>
        <p:txBody>
          <a:bodyPr rtlCol="0"/>
          <a:lstStyle/>
          <a:p>
            <a:pPr rtl="0"/>
            <a:r>
              <a:rPr lang="ja-JP" altLang="en-US">
                <a:latin typeface="Meiryo UI" panose="020B0604030504040204" pitchFamily="50" charset="-128"/>
                <a:ea typeface="Meiryo UI" panose="020B0604030504040204" pitchFamily="50" charset="-128"/>
              </a:rPr>
              <a:t>スライド タイトル </a:t>
            </a:r>
            <a:r>
              <a:rPr lang="en-US" altLang="ja-JP">
                <a:latin typeface="Meiryo UI" panose="020B0604030504040204" pitchFamily="50" charset="-128"/>
                <a:ea typeface="Meiryo UI" panose="020B0604030504040204" pitchFamily="50" charset="-128"/>
              </a:rPr>
              <a:t>29</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1999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プレースホルダー 27" descr="夜遅く事務所で働いている女性">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コンテンツのスライド</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a:t>
            </a:r>
            <a:br>
              <a:rPr lang="ja-JP" altLang="en-US">
                <a:latin typeface="Meiryo UI" panose="020B0604030504040204" pitchFamily="50" charset="-128"/>
                <a:ea typeface="Meiryo UI" panose="020B0604030504040204" pitchFamily="50" charset="-128"/>
              </a:rPr>
            </a:br>
            <a:r>
              <a:rPr lang="en-US" altLang="ja-JP">
                <a:latin typeface="Meiryo UI" panose="020B0604030504040204" pitchFamily="50" charset="-128"/>
                <a:ea typeface="Meiryo UI" panose="020B0604030504040204" pitchFamily="50" charset="-128"/>
              </a:rPr>
              <a:t>il</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72874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4F5ECE-2D45-764D-A434-EA4997A38F9E}"/>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a:t>
            </a:r>
          </a:p>
        </p:txBody>
      </p:sp>
      <p:sp>
        <p:nvSpPr>
          <p:cNvPr id="3" name="テキスト プレースホルダー 2">
            <a:extLst>
              <a:ext uri="{FF2B5EF4-FFF2-40B4-BE49-F238E27FC236}">
                <a16:creationId xmlns:a16="http://schemas.microsoft.com/office/drawing/2014/main" id="{96018F6A-34AE-124E-868D-D500FE5002BF}"/>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Lorem ipsum dolor sit amet, consectetur adipiscing elit.Etiam eget quam lacus.Vivamus laoreet tempus lacus, Class aptent taciti sociosqu ad litora torquent per conubia nostra, per inceptos himenaeos. </a:t>
            </a:r>
            <a:endParaRPr lang="ja-JP" altLang="en-US">
              <a:latin typeface="Meiryo UI" panose="020B0604030504040204" pitchFamily="50" charset="-128"/>
              <a:ea typeface="Meiryo UI" panose="020B0604030504040204" pitchFamily="50" charset="-128"/>
            </a:endParaRPr>
          </a:p>
        </p:txBody>
      </p:sp>
      <p:pic>
        <p:nvPicPr>
          <p:cNvPr id="7" name="図プレースホルダー 6" descr="テーブルの周りに座っている人のグループ">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3">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solidFill>
                  <a:schemeClr val="bg1">
                    <a:lumMod val="50000"/>
                  </a:schemeClr>
                </a:solidFill>
              </a:rPr>
              <a:t>紹介</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dirty="0">
                <a:solidFill>
                  <a:schemeClr val="bg1">
                    <a:lumMod val="50000"/>
                  </a:schemeClr>
                </a:solidFill>
              </a:rPr>
              <a:t>問題意識の提起</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dirty="0">
                <a:solidFill>
                  <a:schemeClr val="bg1">
                    <a:lumMod val="50000"/>
                  </a:schemeClr>
                </a:solidFill>
              </a:rPr>
              <a:t>サーバレス、サーバレスアーキテクチャー定義</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3000" dirty="0"/>
              <a:t>検証</a:t>
            </a:r>
            <a:endParaRPr lang="en-US" altLang="ja-JP" sz="3000" dirty="0"/>
          </a:p>
          <a:p>
            <a:pPr marL="385763" indent="-385763">
              <a:spcAft>
                <a:spcPts val="1050"/>
              </a:spcAft>
              <a:buFont typeface="+mj-lt"/>
              <a:buAutoNum type="arabicPeriod"/>
            </a:pPr>
            <a:r>
              <a:rPr lang="ja-JP" altLang="en-US" sz="2500" b="0" dirty="0">
                <a:solidFill>
                  <a:schemeClr val="bg1">
                    <a:lumMod val="50000"/>
                  </a:schemeClr>
                </a:solidFill>
              </a:rPr>
              <a:t>検証結果まとめ</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dirty="0">
                <a:solidFill>
                  <a:schemeClr val="bg1">
                    <a:lumMod val="50000"/>
                  </a:schemeClr>
                </a:solidFill>
              </a:rPr>
              <a:t>課題</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dirty="0">
                <a:solidFill>
                  <a:schemeClr val="bg1">
                    <a:lumMod val="50000"/>
                  </a:schemeClr>
                </a:solidFill>
              </a:rPr>
              <a:t>今後の展望</a:t>
            </a:r>
            <a:endParaRPr lang="en-US" altLang="ja-JP" sz="2500" b="0" dirty="0">
              <a:solidFill>
                <a:schemeClr val="bg1">
                  <a:lumMod val="50000"/>
                </a:schemeClr>
              </a:solidFill>
            </a:endParaRPr>
          </a:p>
        </p:txBody>
      </p:sp>
    </p:spTree>
    <p:extLst>
      <p:ext uri="{BB962C8B-B14F-4D97-AF65-F5344CB8AC3E}">
        <p14:creationId xmlns:p14="http://schemas.microsoft.com/office/powerpoint/2010/main" val="3559623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概要</a:t>
            </a:r>
          </a:p>
        </p:txBody>
      </p:sp>
      <p:pic>
        <p:nvPicPr>
          <p:cNvPr id="82" name="図プレースホルダー 81" descr="アイコン&#10;">
            <a:extLst>
              <a:ext uri="{FF2B5EF4-FFF2-40B4-BE49-F238E27FC236}">
                <a16:creationId xmlns:a16="http://schemas.microsoft.com/office/drawing/2014/main" id="{BB002EF1-9F25-2D40-B395-99B429C0B9E5}"/>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4" name="図プレースホルダー 83" descr="アイコン&#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95" name="図プレースホルダー 94" descr="アイコン&#10;">
            <a:extLst>
              <a:ext uri="{FF2B5EF4-FFF2-40B4-BE49-F238E27FC236}">
                <a16:creationId xmlns:a16="http://schemas.microsoft.com/office/drawing/2014/main" id="{22846FFF-A603-9047-B91F-1BBE3D044E35}"/>
              </a:ext>
              <a:ext uri="{C183D7F6-B498-43B3-948B-1728B52AA6E4}">
                <adec:decorative xmlns:adec="http://schemas.microsoft.com/office/drawing/2017/decorative" val="1"/>
              </a:ext>
            </a:extLst>
          </p:cNvPr>
          <p:cNvPicPr>
            <a:picLocks noGrp="1" noChangeAspect="1"/>
          </p:cNvPicPr>
          <p:nvPr>
            <p:ph type="pic" sz="quarter" idx="1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pic>
        <p:nvPicPr>
          <p:cNvPr id="117" name="図プレースホルダー 116" descr="アイコン&#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t="427" b="427"/>
          <a:stretch>
            <a:fillRect/>
          </a:stretch>
        </p:blipFill>
        <p:spPr/>
      </p:pic>
      <p:pic>
        <p:nvPicPr>
          <p:cNvPr id="119" name="図プレースホルダー 118" descr="アイコン&#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t="427" b="427"/>
          <a:stretch>
            <a:fillRect/>
          </a:stretch>
        </p:blipFill>
        <p:spPr/>
      </p:pic>
      <p:pic>
        <p:nvPicPr>
          <p:cNvPr id="121" name="図プレースホルダー 120" descr="アイコン&#10;">
            <a:extLst>
              <a:ext uri="{FF2B5EF4-FFF2-40B4-BE49-F238E27FC236}">
                <a16:creationId xmlns:a16="http://schemas.microsoft.com/office/drawing/2014/main" id="{4159F782-00CB-DC43-A1FC-7C24663612D0}"/>
              </a:ext>
              <a:ext uri="{C183D7F6-B498-43B3-948B-1728B52AA6E4}">
                <adec:decorative xmlns:adec="http://schemas.microsoft.com/office/drawing/2017/decorative" val="1"/>
              </a:ext>
            </a:extLst>
          </p:cNvPr>
          <p:cNvPicPr>
            <a:picLocks noGrp="1" noChangeAspect="1"/>
          </p:cNvPicPr>
          <p:nvPr>
            <p:ph type="pic" sz="quarter" idx="23"/>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t="214" b="214"/>
          <a:stretch>
            <a:fillRect/>
          </a:stretch>
        </p:blipFill>
        <p:spPr/>
      </p:pic>
      <p:sp>
        <p:nvSpPr>
          <p:cNvPr id="267" name="テキスト プレースホルダー 266">
            <a:extLst>
              <a:ext uri="{FF2B5EF4-FFF2-40B4-BE49-F238E27FC236}">
                <a16:creationId xmlns:a16="http://schemas.microsoft.com/office/drawing/2014/main" id="{A694244C-EAE8-E84A-9A3B-8D12C1A5479B}"/>
              </a:ext>
            </a:extLst>
          </p:cNvPr>
          <p:cNvSpPr>
            <a:spLocks noGrp="1"/>
          </p:cNvSpPr>
          <p:nvPr>
            <p:ph type="body" sz="quarter" idx="25"/>
          </p:nvPr>
        </p:nvSpPr>
        <p:spPr>
          <a:xfrm>
            <a:off x="1866589"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 sed diam nonummy nibh euismod</a:t>
            </a:r>
            <a:endParaRPr lang="ja-JP" altLang="en-US">
              <a:latin typeface="Meiryo UI" panose="020B0604030504040204" pitchFamily="50" charset="-128"/>
              <a:ea typeface="Meiryo UI" panose="020B0604030504040204" pitchFamily="50" charset="-128"/>
            </a:endParaRPr>
          </a:p>
        </p:txBody>
      </p:sp>
      <p:sp>
        <p:nvSpPr>
          <p:cNvPr id="250" name="テキスト プレースホルダー 249">
            <a:extLst>
              <a:ext uri="{FF2B5EF4-FFF2-40B4-BE49-F238E27FC236}">
                <a16:creationId xmlns:a16="http://schemas.microsoft.com/office/drawing/2014/main" id="{2FC5F420-06C1-8C4F-9332-B0D58D4733C9}"/>
              </a:ext>
            </a:extLst>
          </p:cNvPr>
          <p:cNvSpPr>
            <a:spLocks noGrp="1"/>
          </p:cNvSpPr>
          <p:nvPr>
            <p:ph type="body" idx="2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3" name="テキスト プレースホルダー 292">
            <a:extLst>
              <a:ext uri="{FF2B5EF4-FFF2-40B4-BE49-F238E27FC236}">
                <a16:creationId xmlns:a16="http://schemas.microsoft.com/office/drawing/2014/main" id="{95FAB652-3154-9344-A0FB-A255D42D5CC0}"/>
              </a:ext>
            </a:extLst>
          </p:cNvPr>
          <p:cNvSpPr>
            <a:spLocks noGrp="1"/>
          </p:cNvSpPr>
          <p:nvPr>
            <p:ph type="body" sz="quarter" idx="27"/>
          </p:nvPr>
        </p:nvSpPr>
        <p:spPr>
          <a:xfrm>
            <a:off x="1866589"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4" name="テキスト プレースホルダー 293">
            <a:extLst>
              <a:ext uri="{FF2B5EF4-FFF2-40B4-BE49-F238E27FC236}">
                <a16:creationId xmlns:a16="http://schemas.microsoft.com/office/drawing/2014/main" id="{98606489-5891-5241-A48C-BB3725C75A3D}"/>
              </a:ext>
            </a:extLst>
          </p:cNvPr>
          <p:cNvSpPr>
            <a:spLocks noGrp="1"/>
          </p:cNvSpPr>
          <p:nvPr>
            <p:ph type="body" idx="2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5" name="テキスト プレースホルダー 294">
            <a:extLst>
              <a:ext uri="{FF2B5EF4-FFF2-40B4-BE49-F238E27FC236}">
                <a16:creationId xmlns:a16="http://schemas.microsoft.com/office/drawing/2014/main" id="{2A38F4C8-B925-E44A-8AEB-4EA4469EA6E1}"/>
              </a:ext>
            </a:extLst>
          </p:cNvPr>
          <p:cNvSpPr>
            <a:spLocks noGrp="1"/>
          </p:cNvSpPr>
          <p:nvPr>
            <p:ph type="body" sz="quarter" idx="29"/>
          </p:nvPr>
        </p:nvSpPr>
        <p:spPr>
          <a:xfrm>
            <a:off x="1866589" y="4611953"/>
            <a:ext cx="2996276" cy="612024"/>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6" name="テキスト プレースホルダー 295">
            <a:extLst>
              <a:ext uri="{FF2B5EF4-FFF2-40B4-BE49-F238E27FC236}">
                <a16:creationId xmlns:a16="http://schemas.microsoft.com/office/drawing/2014/main" id="{A085C71C-38D8-D24F-98A3-15D7868C8C19}"/>
              </a:ext>
            </a:extLst>
          </p:cNvPr>
          <p:cNvSpPr>
            <a:spLocks noGrp="1"/>
          </p:cNvSpPr>
          <p:nvPr>
            <p:ph type="body" idx="30"/>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9" name="テキスト プレースホルダー 298">
            <a:extLst>
              <a:ext uri="{FF2B5EF4-FFF2-40B4-BE49-F238E27FC236}">
                <a16:creationId xmlns:a16="http://schemas.microsoft.com/office/drawing/2014/main" id="{BA9886D9-B6B7-5D49-AEB9-AFC0BB9CD938}"/>
              </a:ext>
            </a:extLst>
          </p:cNvPr>
          <p:cNvSpPr>
            <a:spLocks noGrp="1"/>
          </p:cNvSpPr>
          <p:nvPr>
            <p:ph type="body" sz="quarter" idx="33"/>
          </p:nvPr>
        </p:nvSpPr>
        <p:spPr>
          <a:xfrm>
            <a:off x="5824992"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0" name="テキスト プレースホルダー 299">
            <a:extLst>
              <a:ext uri="{FF2B5EF4-FFF2-40B4-BE49-F238E27FC236}">
                <a16:creationId xmlns:a16="http://schemas.microsoft.com/office/drawing/2014/main" id="{6E3DA1E8-1071-DA4F-B15A-B8C4D04ED94B}"/>
              </a:ext>
            </a:extLst>
          </p:cNvPr>
          <p:cNvSpPr>
            <a:spLocks noGrp="1"/>
          </p:cNvSpPr>
          <p:nvPr>
            <p:ph type="body" idx="34"/>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1" name="テキスト プレースホルダー 300">
            <a:extLst>
              <a:ext uri="{FF2B5EF4-FFF2-40B4-BE49-F238E27FC236}">
                <a16:creationId xmlns:a16="http://schemas.microsoft.com/office/drawing/2014/main" id="{5E5FEC2A-D114-234A-993E-D136899FE1EA}"/>
              </a:ext>
            </a:extLst>
          </p:cNvPr>
          <p:cNvSpPr>
            <a:spLocks noGrp="1"/>
          </p:cNvSpPr>
          <p:nvPr>
            <p:ph type="body" sz="quarter" idx="35"/>
          </p:nvPr>
        </p:nvSpPr>
        <p:spPr>
          <a:xfrm>
            <a:off x="5824992"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2" name="テキスト プレースホルダー 301">
            <a:extLst>
              <a:ext uri="{FF2B5EF4-FFF2-40B4-BE49-F238E27FC236}">
                <a16:creationId xmlns:a16="http://schemas.microsoft.com/office/drawing/2014/main" id="{54932BF7-A47E-994E-8D38-4B3A53B38E24}"/>
              </a:ext>
            </a:extLst>
          </p:cNvPr>
          <p:cNvSpPr>
            <a:spLocks noGrp="1"/>
          </p:cNvSpPr>
          <p:nvPr>
            <p:ph type="body" idx="3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3" name="テキスト プレースホルダー 302">
            <a:extLst>
              <a:ext uri="{FF2B5EF4-FFF2-40B4-BE49-F238E27FC236}">
                <a16:creationId xmlns:a16="http://schemas.microsoft.com/office/drawing/2014/main" id="{297E64BC-E4C5-384E-A885-311532A07874}"/>
              </a:ext>
            </a:extLst>
          </p:cNvPr>
          <p:cNvSpPr>
            <a:spLocks noGrp="1"/>
          </p:cNvSpPr>
          <p:nvPr>
            <p:ph type="body" sz="quarter" idx="37"/>
          </p:nvPr>
        </p:nvSpPr>
        <p:spPr>
          <a:xfrm>
            <a:off x="5824992" y="4611952"/>
            <a:ext cx="2996276" cy="563039"/>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4" name="テキスト プレースホルダー 303">
            <a:extLst>
              <a:ext uri="{FF2B5EF4-FFF2-40B4-BE49-F238E27FC236}">
                <a16:creationId xmlns:a16="http://schemas.microsoft.com/office/drawing/2014/main" id="{56A69270-6AB8-3E49-9D29-BF18A8EC0901}"/>
              </a:ext>
            </a:extLst>
          </p:cNvPr>
          <p:cNvSpPr>
            <a:spLocks noGrp="1"/>
          </p:cNvSpPr>
          <p:nvPr>
            <p:ph type="body" idx="3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9887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３．仮説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749320"/>
            <a:ext cx="7912080" cy="2249602"/>
          </a:xfrm>
        </p:spPr>
        <p:txBody>
          <a:bodyPr rtlCol="0">
            <a:noAutofit/>
          </a:bodyPr>
          <a:lstStyle/>
          <a:p>
            <a:pPr algn="ctr"/>
            <a:r>
              <a:rPr lang="ja-JP" altLang="en-US" sz="4400" u="sng" dirty="0"/>
              <a:t>サーバレス適用により、</a:t>
            </a:r>
            <a:endParaRPr lang="en-US" altLang="ja-JP" sz="4400" u="sng" dirty="0"/>
          </a:p>
          <a:p>
            <a:pPr algn="ctr"/>
            <a:r>
              <a:rPr lang="ja-JP" altLang="en-US" sz="4400" u="sng" dirty="0"/>
              <a:t>ビジネスアジリティが向上する？</a:t>
            </a:r>
            <a:endParaRPr lang="en-US" altLang="ja-JP" sz="4400" dirty="0"/>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143644"/>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sp>
        <p:nvSpPr>
          <p:cNvPr id="9" name="フローチャート: 処理 8">
            <a:extLst>
              <a:ext uri="{FF2B5EF4-FFF2-40B4-BE49-F238E27FC236}">
                <a16:creationId xmlns:a16="http://schemas.microsoft.com/office/drawing/2014/main" id="{87BA5608-6EBC-4E24-B127-A662517548C2}"/>
              </a:ext>
            </a:extLst>
          </p:cNvPr>
          <p:cNvSpPr/>
          <p:nvPr/>
        </p:nvSpPr>
        <p:spPr>
          <a:xfrm>
            <a:off x="29367" y="84667"/>
            <a:ext cx="766500" cy="13800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処理 13">
            <a:extLst>
              <a:ext uri="{FF2B5EF4-FFF2-40B4-BE49-F238E27FC236}">
                <a16:creationId xmlns:a16="http://schemas.microsoft.com/office/drawing/2014/main" id="{23422345-1D56-4CF5-88D6-DC8B92113F54}"/>
              </a:ext>
            </a:extLst>
          </p:cNvPr>
          <p:cNvSpPr/>
          <p:nvPr/>
        </p:nvSpPr>
        <p:spPr>
          <a:xfrm>
            <a:off x="29367" y="1507063"/>
            <a:ext cx="766500" cy="13800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6333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ja-JP" altLang="en-US" sz="2000" u="sng" dirty="0"/>
              <a:t>使用するモデルシステム</a:t>
            </a:r>
            <a:r>
              <a:rPr lang="en-US" altLang="ja-JP" sz="2000" u="sng" dirty="0"/>
              <a:t>(</a:t>
            </a:r>
            <a:r>
              <a:rPr lang="ja-JP" altLang="en-US" sz="2000" u="sng" dirty="0"/>
              <a:t>グッズ購買サイト</a:t>
            </a:r>
            <a:r>
              <a:rPr lang="en-US" altLang="ja-JP" sz="2000" u="sng" dirty="0"/>
              <a:t>)</a:t>
            </a:r>
            <a:br>
              <a:rPr lang="en-US" altLang="ja-JP" sz="2000" u="sng" dirty="0"/>
            </a:br>
            <a:r>
              <a:rPr lang="ja-JP" altLang="en-US" sz="2000" dirty="0"/>
              <a:t>　</a:t>
            </a:r>
          </a:p>
        </p:txBody>
      </p:sp>
      <p:pic>
        <p:nvPicPr>
          <p:cNvPr id="19" name="図 18" descr="スクリーンショット, 抽象, 地図 が含まれている画像&#10;&#10;自動的に生成された説明">
            <a:extLst>
              <a:ext uri="{FF2B5EF4-FFF2-40B4-BE49-F238E27FC236}">
                <a16:creationId xmlns:a16="http://schemas.microsoft.com/office/drawing/2014/main" id="{463E4D2C-5AE0-4A1C-845A-A863F8B72D49}"/>
              </a:ext>
            </a:extLst>
          </p:cNvPr>
          <p:cNvPicPr/>
          <p:nvPr/>
        </p:nvPicPr>
        <p:blipFill>
          <a:blip r:embed="rId3">
            <a:extLst>
              <a:ext uri="{28A0092B-C50C-407E-A947-70E740481C1C}">
                <a14:useLocalDpi xmlns:a14="http://schemas.microsoft.com/office/drawing/2010/main" val="0"/>
              </a:ext>
            </a:extLst>
          </a:blip>
          <a:stretch>
            <a:fillRect/>
          </a:stretch>
        </p:blipFill>
        <p:spPr>
          <a:xfrm>
            <a:off x="2275487" y="1077132"/>
            <a:ext cx="6359403" cy="5687879"/>
          </a:xfrm>
          <a:prstGeom prst="rect">
            <a:avLst/>
          </a:prstGeom>
        </p:spPr>
      </p:pic>
      <p:sp>
        <p:nvSpPr>
          <p:cNvPr id="21" name="正方形/長方形 20">
            <a:extLst>
              <a:ext uri="{FF2B5EF4-FFF2-40B4-BE49-F238E27FC236}">
                <a16:creationId xmlns:a16="http://schemas.microsoft.com/office/drawing/2014/main" id="{DA154B03-894E-4B62-8CA3-57C00ACDEE09}"/>
              </a:ext>
            </a:extLst>
          </p:cNvPr>
          <p:cNvSpPr/>
          <p:nvPr/>
        </p:nvSpPr>
        <p:spPr>
          <a:xfrm>
            <a:off x="3645650" y="2270503"/>
            <a:ext cx="4300330" cy="161957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a:extLst>
              <a:ext uri="{FF2B5EF4-FFF2-40B4-BE49-F238E27FC236}">
                <a16:creationId xmlns:a16="http://schemas.microsoft.com/office/drawing/2014/main" id="{0DFAB531-E441-4D29-B8D9-7E44443FE3C4}"/>
              </a:ext>
            </a:extLst>
          </p:cNvPr>
          <p:cNvSpPr/>
          <p:nvPr/>
        </p:nvSpPr>
        <p:spPr>
          <a:xfrm>
            <a:off x="4516095" y="4587497"/>
            <a:ext cx="4234713" cy="220850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Tree>
    <p:extLst>
      <p:ext uri="{BB962C8B-B14F-4D97-AF65-F5344CB8AC3E}">
        <p14:creationId xmlns:p14="http://schemas.microsoft.com/office/powerpoint/2010/main" val="2425867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a:t>③、④は、</a:t>
            </a:r>
            <a:r>
              <a:rPr lang="en-US" altLang="ja-JP" sz="2500" u="sng" dirty="0">
                <a:solidFill>
                  <a:srgbClr val="FF0000"/>
                </a:solidFill>
              </a:rPr>
              <a:t>AWS</a:t>
            </a:r>
            <a:r>
              <a:rPr lang="ja-JP" altLang="en-US" sz="2500" u="sng">
                <a:solidFill>
                  <a:srgbClr val="FF0000"/>
                </a:solidFill>
              </a:rPr>
              <a:t>を利用した開発の未経験者</a:t>
            </a:r>
            <a:r>
              <a:rPr lang="ja-JP" altLang="en-US" sz="2000"/>
              <a:t>で実施。</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サービスのパラメーターシートを</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ja-JP" altLang="en-US" sz="2000" u="sng" dirty="0"/>
              <a:t>構築作業時間の計測の手順</a:t>
            </a:r>
            <a:br>
              <a:rPr lang="en-US" altLang="ja-JP" sz="2000" u="sng" dirty="0"/>
            </a:br>
            <a:r>
              <a:rPr lang="ja-JP" altLang="en-US" sz="2000" dirty="0"/>
              <a:t>　</a:t>
            </a:r>
          </a:p>
        </p:txBody>
      </p:sp>
      <p:pic>
        <p:nvPicPr>
          <p:cNvPr id="2" name="図 1" descr="時計, 手, 時間, 大きい が含まれている画像&#10;&#10;自動的に生成された説明">
            <a:extLst>
              <a:ext uri="{FF2B5EF4-FFF2-40B4-BE49-F238E27FC236}">
                <a16:creationId xmlns:a16="http://schemas.microsoft.com/office/drawing/2014/main" id="{A615CD49-3E6F-4071-B3DC-864FD8F4BD35}"/>
              </a:ext>
            </a:extLst>
          </p:cNvPr>
          <p:cNvPicPr>
            <a:picLocks noChangeAspect="1"/>
          </p:cNvPicPr>
          <p:nvPr/>
        </p:nvPicPr>
        <p:blipFill>
          <a:blip r:embed="rId8">
            <a:alphaModFix amt="20000"/>
            <a:extLst>
              <a:ext uri="{837473B0-CC2E-450A-ABE3-18F120FF3D39}">
                <a1611:picAttrSrcUrl xmlns:a1611="http://schemas.microsoft.com/office/drawing/2016/11/main" r:id="rId9"/>
              </a:ext>
            </a:extLst>
          </a:blip>
          <a:stretch>
            <a:fillRect/>
          </a:stretch>
        </p:blipFill>
        <p:spPr>
          <a:xfrm>
            <a:off x="7895067" y="3179337"/>
            <a:ext cx="930839" cy="1206802"/>
          </a:xfrm>
          <a:prstGeom prst="rect">
            <a:avLst/>
          </a:prstGeom>
        </p:spPr>
      </p:pic>
      <p:pic>
        <p:nvPicPr>
          <p:cNvPr id="3" name="図 2" descr="時計, 手, 時間, 大きい が含まれている画像&#10;&#10;自動的に生成された説明">
            <a:extLst>
              <a:ext uri="{FF2B5EF4-FFF2-40B4-BE49-F238E27FC236}">
                <a16:creationId xmlns:a16="http://schemas.microsoft.com/office/drawing/2014/main" id="{61684D5F-0339-4AB1-991E-CC86A4FB80FD}"/>
              </a:ext>
            </a:extLst>
          </p:cNvPr>
          <p:cNvPicPr>
            <a:picLocks noChangeAspect="1"/>
          </p:cNvPicPr>
          <p:nvPr/>
        </p:nvPicPr>
        <p:blipFill>
          <a:blip r:embed="rId8">
            <a:alphaModFix amt="20000"/>
            <a:extLst>
              <a:ext uri="{837473B0-CC2E-450A-ABE3-18F120FF3D39}">
                <a1611:picAttrSrcUrl xmlns:a1611="http://schemas.microsoft.com/office/drawing/2016/11/main" r:id="rId9"/>
              </a:ext>
            </a:extLst>
          </a:blip>
          <a:stretch>
            <a:fillRect/>
          </a:stretch>
        </p:blipFill>
        <p:spPr>
          <a:xfrm>
            <a:off x="7895066" y="4297928"/>
            <a:ext cx="930839" cy="1206802"/>
          </a:xfrm>
          <a:prstGeom prst="rect">
            <a:avLst/>
          </a:prstGeom>
        </p:spPr>
      </p:pic>
    </p:spTree>
    <p:extLst>
      <p:ext uri="{BB962C8B-B14F-4D97-AF65-F5344CB8AC3E}">
        <p14:creationId xmlns:p14="http://schemas.microsoft.com/office/powerpoint/2010/main" val="262529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u="sng" dirty="0"/>
              <a:t>結果</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spTree>
    <p:extLst>
      <p:ext uri="{BB962C8B-B14F-4D97-AF65-F5344CB8AC3E}">
        <p14:creationId xmlns:p14="http://schemas.microsoft.com/office/powerpoint/2010/main" val="373953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オンプレミスにおけるドキュメント作成量と、サーバレスアーキテクチャ適用におけるドキュメント作成量を比較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extLst>
              <p:ext uri="{D42A27DB-BD31-4B8C-83A1-F6EECF244321}">
                <p14:modId xmlns:p14="http://schemas.microsoft.com/office/powerpoint/2010/main" val="4104541222"/>
              </p:ext>
            </p:extLst>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タイトル 2">
            <a:extLst>
              <a:ext uri="{FF2B5EF4-FFF2-40B4-BE49-F238E27FC236}">
                <a16:creationId xmlns:a16="http://schemas.microsoft.com/office/drawing/2014/main" id="{9F13AC39-00B3-4EDF-A56B-AB6BC93698AB}"/>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400" u="sng" dirty="0"/>
              <a:t>４．検証　＞ ４−３．ドキュメント作成量検証の手順</a:t>
            </a:r>
            <a:br>
              <a:rPr lang="en-US" altLang="ja-JP" sz="2400" u="sng" dirty="0"/>
            </a:br>
            <a:r>
              <a:rPr lang="ja-JP" altLang="en-US" sz="2400" dirty="0"/>
              <a:t>　</a:t>
            </a:r>
          </a:p>
        </p:txBody>
      </p:sp>
    </p:spTree>
    <p:extLst>
      <p:ext uri="{BB962C8B-B14F-4D97-AF65-F5344CB8AC3E}">
        <p14:creationId xmlns:p14="http://schemas.microsoft.com/office/powerpoint/2010/main" val="99021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2265290" y="2012783"/>
            <a:ext cx="6150614" cy="977784"/>
          </a:xfrm>
        </p:spPr>
        <p:txBody>
          <a:bodyPr rtlCol="0">
            <a:noAutofit/>
          </a:bodyPr>
          <a:lstStyle/>
          <a:p>
            <a:r>
              <a:rPr lang="ja-JP" altLang="en-US" sz="4500" dirty="0"/>
              <a:t>作業量減少：</a:t>
            </a:r>
            <a:r>
              <a:rPr lang="ja-JP" altLang="en-US" sz="5500" b="1" dirty="0">
                <a:solidFill>
                  <a:srgbClr val="FF0000"/>
                </a:solidFill>
              </a:rPr>
              <a:t>２６％</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2265290" y="3849827"/>
            <a:ext cx="6150614"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4500" dirty="0"/>
              <a:t>作成不要：</a:t>
            </a:r>
            <a:r>
              <a:rPr lang="ja-JP" altLang="en-US" sz="5500" b="1" dirty="0">
                <a:solidFill>
                  <a:srgbClr val="FF0000"/>
                </a:solidFill>
              </a:rPr>
              <a:t>１８％</a:t>
            </a:r>
          </a:p>
        </p:txBody>
      </p:sp>
      <p:sp>
        <p:nvSpPr>
          <p:cNvPr id="9" name="タイトル 2">
            <a:extLst>
              <a:ext uri="{FF2B5EF4-FFF2-40B4-BE49-F238E27FC236}">
                <a16:creationId xmlns:a16="http://schemas.microsoft.com/office/drawing/2014/main" id="{0E576470-93E9-478E-9285-63636A4A0F2F}"/>
              </a:ext>
            </a:extLst>
          </p:cNvPr>
          <p:cNvSpPr txBox="1">
            <a:spLocks/>
          </p:cNvSpPr>
          <p:nvPr/>
        </p:nvSpPr>
        <p:spPr>
          <a:xfrm>
            <a:off x="1003321" y="235457"/>
            <a:ext cx="7600777" cy="488709"/>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400" u="sng" dirty="0"/>
              <a:t>４．検証　＞ ４−３．比較結果</a:t>
            </a:r>
            <a:br>
              <a:rPr lang="en-US" altLang="ja-JP" sz="2400" u="sng" dirty="0"/>
            </a:br>
            <a:r>
              <a:rPr lang="ja-JP" altLang="en-US" sz="2400" dirty="0"/>
              <a:t>　</a:t>
            </a:r>
          </a:p>
        </p:txBody>
      </p:sp>
      <p:pic>
        <p:nvPicPr>
          <p:cNvPr id="11" name="Graphic 13">
            <a:extLst>
              <a:ext uri="{FF2B5EF4-FFF2-40B4-BE49-F238E27FC236}">
                <a16:creationId xmlns:a16="http://schemas.microsoft.com/office/drawing/2014/main" id="{606FEF5A-B65A-4942-A7A8-770BCD84A077}"/>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7">
            <a:extLst>
              <a:ext uri="{FF2B5EF4-FFF2-40B4-BE49-F238E27FC236}">
                <a16:creationId xmlns:a16="http://schemas.microsoft.com/office/drawing/2014/main" id="{72358030-C4FC-40DB-8723-14B495E81854}"/>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094146"/>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1543</TotalTime>
  <Words>2501</Words>
  <Application>Microsoft Office PowerPoint</Application>
  <PresentationFormat>画面に合わせる (4:3)</PresentationFormat>
  <Paragraphs>270</Paragraphs>
  <Slides>30</Slides>
  <Notes>29</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30</vt:i4>
      </vt:variant>
    </vt:vector>
  </HeadingPairs>
  <TitlesOfParts>
    <vt:vector size="40" baseType="lpstr">
      <vt:lpstr>Meiryo UI</vt:lpstr>
      <vt:lpstr>NotoSansJP</vt:lpstr>
      <vt:lpstr>Meiryo</vt:lpstr>
      <vt:lpstr>Meiryo</vt:lpstr>
      <vt:lpstr>Arial</vt:lpstr>
      <vt:lpstr>Calibri</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アジェンダ</vt:lpstr>
      <vt:lpstr>３．仮説 　</vt:lpstr>
      <vt:lpstr>４．検証 　　使用するモデルシステム(グッズ購買サイト) 　</vt:lpstr>
      <vt:lpstr>４．検証 　　構築作業時間の計測の手順 　</vt:lpstr>
      <vt:lpstr>４．検証 　　結果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６．課題 　言語選択の自由度が増す反面、複数言語の保守が必要となる    </vt:lpstr>
      <vt:lpstr>６．課題　＞ 課題②−１．クラウド人材の育成   </vt:lpstr>
      <vt:lpstr>６．課題  継続的な知識習得の必要性   </vt:lpstr>
      <vt:lpstr>６．課題　＞ 課題②−３．クラウド人材の育成 　提言：ノウハウの集約を行い領域横断による人材育成を行う   </vt:lpstr>
      <vt:lpstr>６．課題　＞ 課題②−１．クラウド人材の育成   </vt:lpstr>
      <vt:lpstr>７．今後の展望　＞ ７－１．開発業務への注力 　運用業務の省力化により人員を開発業務へ注力可能となる</vt:lpstr>
      <vt:lpstr>７．今後の展望　＞ ７－２．アプリのマイクロサービス化 </vt:lpstr>
      <vt:lpstr>７．今後の展望　＞ ７－２．アプリのマイクロサービス化 　マイクロサービス　×　ドメイン駆動設計・アジャイル開発</vt:lpstr>
      <vt:lpstr>４．検証 　４−３．構築作業時間</vt:lpstr>
      <vt:lpstr>以下、材料</vt:lpstr>
      <vt:lpstr>セクション区切り線スライド</vt:lpstr>
      <vt:lpstr>キャプション付き コンテンツ</vt:lpstr>
      <vt:lpstr>2 段組</vt:lpstr>
      <vt:lpstr>スライド タイトル 29</vt:lpstr>
      <vt:lpstr>コンテンツのスライド</vt:lpstr>
      <vt:lpstr>キャプション</vt:lpstr>
      <vt:lpstr>概要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貴田 潤平</cp:lastModifiedBy>
  <cp:revision>46</cp:revision>
  <dcterms:created xsi:type="dcterms:W3CDTF">2020-10-03T07:43:30Z</dcterms:created>
  <dcterms:modified xsi:type="dcterms:W3CDTF">2020-10-10T06:28:37Z</dcterms:modified>
</cp:coreProperties>
</file>